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74" r:id="rId5"/>
    <p:sldId id="260" r:id="rId6"/>
    <p:sldId id="261" r:id="rId7"/>
    <p:sldId id="262" r:id="rId8"/>
    <p:sldId id="268" r:id="rId9"/>
    <p:sldId id="264" r:id="rId10"/>
    <p:sldId id="265" r:id="rId11"/>
    <p:sldId id="270" r:id="rId12"/>
    <p:sldId id="271" r:id="rId13"/>
    <p:sldId id="272" r:id="rId14"/>
    <p:sldId id="273"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A8302E-EE31-5791-AEE1-76A83889D139}" v="259" dt="2024-01-20T04:02:58.226"/>
    <p1510:client id="{C6BA69AD-E73B-3AC0-E3F1-ACA34CFF1479}" v="477" dt="2024-01-19T17:19:11.3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75" d="100"/>
          <a:sy n="75" d="100"/>
        </p:scale>
        <p:origin x="-1836" y="-9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dirty="0"/>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6951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9552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9874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147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1043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7325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965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441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123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298526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dirty="0"/>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3004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51710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616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357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77061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917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dirty="0"/>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3871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69620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9132E3A0-F832-CD63-3A19-0D62D8EA6F0A}"/>
              </a:ext>
            </a:extLst>
          </p:cNvPr>
          <p:cNvSpPr txBox="1"/>
          <p:nvPr/>
        </p:nvSpPr>
        <p:spPr>
          <a:xfrm>
            <a:off x="4217153" y="745724"/>
            <a:ext cx="375769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Mini Project Report on</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96F358B6-CA5D-DCD3-0730-25E5FD65D8D2}"/>
              </a:ext>
            </a:extLst>
          </p:cNvPr>
          <p:cNvSpPr txBox="1"/>
          <p:nvPr/>
        </p:nvSpPr>
        <p:spPr>
          <a:xfrm>
            <a:off x="2742583" y="1585842"/>
            <a:ext cx="6706836" cy="530594"/>
          </a:xfrm>
          <a:prstGeom prst="rect">
            <a:avLst/>
          </a:prstGeom>
          <a:noFill/>
        </p:spPr>
        <p:txBody>
          <a:bodyPr wrap="none" lIns="91440" tIns="45720" rIns="91440" bIns="45720" rtlCol="0" anchor="t">
            <a:spAutoFit/>
          </a:bodyPr>
          <a:lstStyle/>
          <a:p>
            <a:pPr algn="ctr">
              <a:lnSpc>
                <a:spcPct val="107000"/>
              </a:lnSpc>
              <a:spcAft>
                <a:spcPts val="800"/>
              </a:spcAft>
            </a:pPr>
            <a:r>
              <a:rPr lang="en-US" sz="2800" b="1" kern="100" dirty="0">
                <a:latin typeface="Times New Roman"/>
                <a:ea typeface="Calibri" panose="020F0502020204030204" pitchFamily="34" charset="0"/>
                <a:cs typeface="Times New Roman"/>
              </a:rPr>
              <a:t>INVENTORY MANAGEMENT SYSTEM</a:t>
            </a:r>
            <a:endParaRPr lang="en-IN" sz="2800" kern="100" dirty="0">
              <a:effectLst/>
              <a:latin typeface="Calibri"/>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xmlns="" id="{32B52964-47BF-4A11-1036-00C343355CDE}"/>
              </a:ext>
            </a:extLst>
          </p:cNvPr>
          <p:cNvSpPr txBox="1"/>
          <p:nvPr/>
        </p:nvSpPr>
        <p:spPr>
          <a:xfrm>
            <a:off x="1391945" y="2664514"/>
            <a:ext cx="9408110" cy="3340338"/>
          </a:xfrm>
          <a:prstGeom prst="rect">
            <a:avLst/>
          </a:prstGeom>
          <a:noFill/>
        </p:spPr>
        <p:txBody>
          <a:bodyPr wrap="square" lIns="91440" tIns="45720" rIns="91440" bIns="45720" anchor="t">
            <a:spAutoFit/>
          </a:bodyPr>
          <a:lstStyle/>
          <a:p>
            <a:pPr algn="ctr">
              <a:lnSpc>
                <a:spcPct val="107000"/>
              </a:lnSpc>
              <a:spcAft>
                <a:spcPts val="800"/>
              </a:spcAft>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Submitted by:</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2800" b="1" kern="100" dirty="0" smtClean="0">
                <a:latin typeface="Times New Roman"/>
                <a:ea typeface="Calibri"/>
                <a:cs typeface="Times New Roman"/>
              </a:rPr>
              <a:t>AKSHAT BISHT</a:t>
            </a:r>
            <a:endParaRPr lang="en-IN" sz="2000" kern="100" dirty="0">
              <a:latin typeface="Times New Roman"/>
              <a:ea typeface="Calibri" panose="020F0502020204030204" pitchFamily="34" charset="0"/>
              <a:cs typeface="Times New Roman"/>
            </a:endParaRPr>
          </a:p>
          <a:p>
            <a:pPr algn="ctr">
              <a:lnSpc>
                <a:spcPct val="107000"/>
              </a:lnSpc>
              <a:spcAft>
                <a:spcPts val="800"/>
              </a:spcAft>
            </a:pPr>
            <a:r>
              <a:rPr lang="en-US" sz="2800" b="1" kern="100" dirty="0" smtClean="0">
                <a:latin typeface="Times New Roman"/>
                <a:ea typeface="Calibri"/>
                <a:cs typeface="Times New Roman"/>
              </a:rPr>
              <a:t>2021070</a:t>
            </a:r>
            <a:endParaRPr lang="en-IN" sz="2000" kern="100" dirty="0">
              <a:effectLst/>
              <a:latin typeface="Times New Roman"/>
              <a:ea typeface="Calibri"/>
              <a:cs typeface="Times New Roman"/>
            </a:endParaRPr>
          </a:p>
          <a:p>
            <a:pPr algn="ctr">
              <a:lnSpc>
                <a:spcPct val="107000"/>
              </a:lnSpc>
              <a:spcAft>
                <a:spcPts val="800"/>
              </a:spcAft>
            </a:pPr>
            <a:r>
              <a:rPr lang="en-US" sz="2800" b="1" i="1" kern="100" dirty="0">
                <a:effectLst/>
                <a:latin typeface="Times New Roman"/>
                <a:ea typeface="Calibri"/>
                <a:cs typeface="Times New Roman"/>
              </a:rPr>
              <a:t>Under the Mentorship of</a:t>
            </a:r>
            <a:endParaRPr lang="en-IN" sz="2000" kern="100" dirty="0">
              <a:effectLst/>
              <a:latin typeface="Times New Roman"/>
              <a:ea typeface="Calibri"/>
              <a:cs typeface="Times New Roman"/>
            </a:endParaRPr>
          </a:p>
          <a:p>
            <a:pPr algn="ctr">
              <a:lnSpc>
                <a:spcPct val="107000"/>
              </a:lnSpc>
              <a:spcAft>
                <a:spcPts val="800"/>
              </a:spcAft>
            </a:pPr>
            <a:r>
              <a:rPr lang="en-US" sz="2800" b="1" kern="100" dirty="0">
                <a:effectLst/>
                <a:latin typeface="Times New Roman"/>
                <a:ea typeface="Calibri" panose="020F0502020204030204" pitchFamily="34" charset="0"/>
                <a:cs typeface="Times New Roman"/>
              </a:rPr>
              <a:t>Dr. </a:t>
            </a:r>
            <a:r>
              <a:rPr lang="en-US" sz="2800" b="1" kern="100" dirty="0">
                <a:latin typeface="Times New Roman"/>
                <a:ea typeface="Calibri" panose="020F0502020204030204" pitchFamily="34" charset="0"/>
                <a:cs typeface="Times New Roman"/>
              </a:rPr>
              <a:t>Prakash Srivastava</a:t>
            </a:r>
            <a:endParaRPr lang="en-IN" sz="2000" kern="100" dirty="0">
              <a:effectLst/>
              <a:latin typeface="Times New Roman"/>
              <a:ea typeface="Calibri" panose="020F0502020204030204" pitchFamily="34" charset="0"/>
              <a:cs typeface="Times New Roman"/>
            </a:endParaRPr>
          </a:p>
          <a:p>
            <a:pPr algn="ctr">
              <a:lnSpc>
                <a:spcPct val="107000"/>
              </a:lnSpc>
              <a:spcAft>
                <a:spcPts val="800"/>
              </a:spcAft>
            </a:pPr>
            <a:r>
              <a:rPr lang="en-US" sz="2800" b="1" kern="100" dirty="0">
                <a:latin typeface="Times New Roman"/>
                <a:ea typeface="Calibri" panose="020F0502020204030204" pitchFamily="34" charset="0"/>
                <a:cs typeface="Times New Roman"/>
              </a:rPr>
              <a:t>Associate</a:t>
            </a:r>
            <a:r>
              <a:rPr lang="en-US" sz="2800" b="1" kern="100" dirty="0">
                <a:effectLst/>
                <a:latin typeface="Times New Roman"/>
                <a:ea typeface="Calibri" panose="020F0502020204030204" pitchFamily="34" charset="0"/>
                <a:cs typeface="Times New Roman"/>
              </a:rPr>
              <a:t> </a:t>
            </a:r>
            <a:r>
              <a:rPr lang="en-US" sz="2800" b="1" kern="100" dirty="0">
                <a:latin typeface="Times New Roman"/>
                <a:ea typeface="Calibri" panose="020F0502020204030204" pitchFamily="34" charset="0"/>
                <a:cs typeface="Times New Roman"/>
              </a:rPr>
              <a:t>Professor-CSE</a:t>
            </a:r>
            <a:r>
              <a:rPr lang="en-US" sz="2800" b="1" kern="100" dirty="0">
                <a:effectLst/>
                <a:latin typeface="Times New Roman"/>
                <a:ea typeface="Calibri" panose="020F0502020204030204" pitchFamily="34" charset="0"/>
                <a:cs typeface="Times New Roman"/>
              </a:rPr>
              <a:t>.</a:t>
            </a:r>
            <a:endParaRPr lang="en-IN" sz="2000" kern="100" dirty="0">
              <a:effectLst/>
              <a:latin typeface="Times New Roman"/>
              <a:ea typeface="Calibri" panose="020F0502020204030204" pitchFamily="34" charset="0"/>
              <a:cs typeface="Times New Roman"/>
            </a:endParaRPr>
          </a:p>
        </p:txBody>
      </p:sp>
      <p:pic>
        <p:nvPicPr>
          <p:cNvPr id="12" name="image1.jpg">
            <a:extLst>
              <a:ext uri="{FF2B5EF4-FFF2-40B4-BE49-F238E27FC236}">
                <a16:creationId xmlns:a16="http://schemas.microsoft.com/office/drawing/2014/main" xmlns="" id="{B4E07E30-24C5-875D-F996-DB2881591479}"/>
              </a:ext>
            </a:extLst>
          </p:cNvPr>
          <p:cNvPicPr/>
          <p:nvPr/>
        </p:nvPicPr>
        <p:blipFill>
          <a:blip r:embed="rId2"/>
          <a:srcRect/>
          <a:stretch>
            <a:fillRect/>
          </a:stretch>
        </p:blipFill>
        <p:spPr>
          <a:xfrm>
            <a:off x="1923308" y="1380408"/>
            <a:ext cx="8345384" cy="101600"/>
          </a:xfrm>
          <a:prstGeom prst="rect">
            <a:avLst/>
          </a:prstGeom>
          <a:ln/>
        </p:spPr>
      </p:pic>
      <p:pic>
        <p:nvPicPr>
          <p:cNvPr id="13" name="image1.jpg">
            <a:extLst>
              <a:ext uri="{FF2B5EF4-FFF2-40B4-BE49-F238E27FC236}">
                <a16:creationId xmlns:a16="http://schemas.microsoft.com/office/drawing/2014/main" xmlns="" id="{BF598458-838B-AC86-7C6B-4B3DF210ACC7}"/>
              </a:ext>
            </a:extLst>
          </p:cNvPr>
          <p:cNvPicPr/>
          <p:nvPr/>
        </p:nvPicPr>
        <p:blipFill>
          <a:blip r:embed="rId2"/>
          <a:srcRect/>
          <a:stretch>
            <a:fillRect/>
          </a:stretch>
        </p:blipFill>
        <p:spPr>
          <a:xfrm>
            <a:off x="1923308" y="2220270"/>
            <a:ext cx="8345384" cy="101600"/>
          </a:xfrm>
          <a:prstGeom prst="rect">
            <a:avLst/>
          </a:prstGeom>
          <a:ln/>
        </p:spPr>
      </p:pic>
    </p:spTree>
    <p:extLst>
      <p:ext uri="{BB962C8B-B14F-4D97-AF65-F5344CB8AC3E}">
        <p14:creationId xmlns:p14="http://schemas.microsoft.com/office/powerpoint/2010/main" val="4315864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895F35-4438-27FC-3E24-C4D67ADC5555}"/>
              </a:ext>
            </a:extLst>
          </p:cNvPr>
          <p:cNvSpPr>
            <a:spLocks noGrp="1"/>
          </p:cNvSpPr>
          <p:nvPr>
            <p:ph type="title"/>
          </p:nvPr>
        </p:nvSpPr>
        <p:spPr/>
        <p:txBody>
          <a:bodyPr>
            <a:normAutofit/>
          </a:bodyPr>
          <a:lstStyle/>
          <a:p>
            <a:r>
              <a:rPr lang="en-US" dirty="0">
                <a:latin typeface="Times New Roman"/>
                <a:cs typeface="Times New Roman"/>
              </a:rPr>
              <a:t>Home page</a:t>
            </a:r>
            <a:endParaRPr lang="en-US" dirty="0">
              <a:latin typeface="Times New Roman" panose="02020603050405020304" pitchFamily="18" charset="0"/>
              <a:cs typeface="Times New Roman" panose="02020603050405020304" pitchFamily="18" charset="0"/>
            </a:endParaRPr>
          </a:p>
        </p:txBody>
      </p:sp>
      <p:pic>
        <p:nvPicPr>
          <p:cNvPr id="7" name="Content Placeholder 6" descr="A screenshot of a computer&#10;&#10;Description automatically generated">
            <a:extLst>
              <a:ext uri="{FF2B5EF4-FFF2-40B4-BE49-F238E27FC236}">
                <a16:creationId xmlns:a16="http://schemas.microsoft.com/office/drawing/2014/main" xmlns="" id="{85272564-8A8D-327B-083B-E6CDC92049AA}"/>
              </a:ext>
            </a:extLst>
          </p:cNvPr>
          <p:cNvPicPr>
            <a:picLocks noGrp="1" noChangeAspect="1"/>
          </p:cNvPicPr>
          <p:nvPr>
            <p:ph idx="1"/>
          </p:nvPr>
        </p:nvPicPr>
        <p:blipFill rotWithShape="1">
          <a:blip r:embed="rId2"/>
          <a:srcRect t="16709" r="-152" b="5612"/>
          <a:stretch/>
        </p:blipFill>
        <p:spPr>
          <a:xfrm>
            <a:off x="3145833" y="2628900"/>
            <a:ext cx="5909267" cy="3225800"/>
          </a:xfrm>
        </p:spPr>
      </p:pic>
    </p:spTree>
    <p:extLst>
      <p:ext uri="{BB962C8B-B14F-4D97-AF65-F5344CB8AC3E}">
        <p14:creationId xmlns:p14="http://schemas.microsoft.com/office/powerpoint/2010/main" val="41776150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613B7A9-30D4-A779-96DE-A1293A60D1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88B9499-C67C-276D-DA09-9FA561EE8AC9}"/>
              </a:ext>
            </a:extLst>
          </p:cNvPr>
          <p:cNvSpPr>
            <a:spLocks noGrp="1"/>
          </p:cNvSpPr>
          <p:nvPr>
            <p:ph type="title"/>
          </p:nvPr>
        </p:nvSpPr>
        <p:spPr/>
        <p:txBody>
          <a:bodyPr>
            <a:normAutofit/>
          </a:bodyPr>
          <a:lstStyle/>
          <a:p>
            <a:r>
              <a:rPr lang="en-US" dirty="0">
                <a:latin typeface="Times New Roman"/>
                <a:cs typeface="Times New Roman"/>
              </a:rPr>
              <a:t>Show page</a:t>
            </a:r>
            <a:endParaRPr lang="en-US" dirty="0">
              <a:latin typeface="Times New Roman" panose="02020603050405020304" pitchFamily="18" charset="0"/>
              <a:cs typeface="Times New Roman" panose="02020603050405020304" pitchFamily="18" charset="0"/>
            </a:endParaRPr>
          </a:p>
        </p:txBody>
      </p:sp>
      <p:pic>
        <p:nvPicPr>
          <p:cNvPr id="5" name="Content Placeholder 4" descr="A screenshot of a computer&#10;&#10;Description automatically generated">
            <a:extLst>
              <a:ext uri="{FF2B5EF4-FFF2-40B4-BE49-F238E27FC236}">
                <a16:creationId xmlns:a16="http://schemas.microsoft.com/office/drawing/2014/main" xmlns="" id="{15DDA8D5-9BA3-63C0-5713-992DD8EC39B8}"/>
              </a:ext>
            </a:extLst>
          </p:cNvPr>
          <p:cNvPicPr>
            <a:picLocks noGrp="1" noChangeAspect="1"/>
          </p:cNvPicPr>
          <p:nvPr>
            <p:ph idx="1"/>
          </p:nvPr>
        </p:nvPicPr>
        <p:blipFill rotWithShape="1">
          <a:blip r:embed="rId2"/>
          <a:srcRect t="16326" b="5995"/>
          <a:stretch/>
        </p:blipFill>
        <p:spPr>
          <a:xfrm>
            <a:off x="3145833" y="3098800"/>
            <a:ext cx="5900331" cy="2578100"/>
          </a:xfrm>
        </p:spPr>
      </p:pic>
    </p:spTree>
    <p:extLst>
      <p:ext uri="{BB962C8B-B14F-4D97-AF65-F5344CB8AC3E}">
        <p14:creationId xmlns:p14="http://schemas.microsoft.com/office/powerpoint/2010/main" val="2473911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64603FF-6FB1-2588-3550-E54CBEE56C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C2E6D38-E6F2-160B-4ACA-81F4D49AD1FF}"/>
              </a:ext>
            </a:extLst>
          </p:cNvPr>
          <p:cNvSpPr>
            <a:spLocks noGrp="1"/>
          </p:cNvSpPr>
          <p:nvPr>
            <p:ph type="title"/>
          </p:nvPr>
        </p:nvSpPr>
        <p:spPr/>
        <p:txBody>
          <a:bodyPr>
            <a:normAutofit/>
          </a:bodyPr>
          <a:lstStyle/>
          <a:p>
            <a:r>
              <a:rPr lang="en-US" dirty="0">
                <a:latin typeface="Times New Roman"/>
                <a:cs typeface="Times New Roman"/>
              </a:rPr>
              <a:t>New product page</a:t>
            </a:r>
            <a:endParaRPr lang="en-US" dirty="0">
              <a:latin typeface="Times New Roman" panose="02020603050405020304" pitchFamily="18" charset="0"/>
              <a:cs typeface="Times New Roman" panose="02020603050405020304" pitchFamily="18" charset="0"/>
            </a:endParaRPr>
          </a:p>
        </p:txBody>
      </p:sp>
      <p:pic>
        <p:nvPicPr>
          <p:cNvPr id="6" name="Content Placeholder 5" descr="A screenshot of a computer&#10;&#10;Description automatically generated">
            <a:extLst>
              <a:ext uri="{FF2B5EF4-FFF2-40B4-BE49-F238E27FC236}">
                <a16:creationId xmlns:a16="http://schemas.microsoft.com/office/drawing/2014/main" xmlns="" id="{8EDA5AA5-DD01-CF74-EF29-BB1A76692F8E}"/>
              </a:ext>
            </a:extLst>
          </p:cNvPr>
          <p:cNvPicPr>
            <a:picLocks noGrp="1" noChangeAspect="1"/>
          </p:cNvPicPr>
          <p:nvPr>
            <p:ph idx="1"/>
          </p:nvPr>
        </p:nvPicPr>
        <p:blipFill rotWithShape="1">
          <a:blip r:embed="rId2"/>
          <a:srcRect t="17474" b="5230"/>
          <a:stretch/>
        </p:blipFill>
        <p:spPr>
          <a:xfrm>
            <a:off x="3145833" y="2705100"/>
            <a:ext cx="5900331" cy="3136900"/>
          </a:xfrm>
        </p:spPr>
      </p:pic>
    </p:spTree>
    <p:extLst>
      <p:ext uri="{BB962C8B-B14F-4D97-AF65-F5344CB8AC3E}">
        <p14:creationId xmlns:p14="http://schemas.microsoft.com/office/powerpoint/2010/main" val="2344110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78DE6A3-9944-BFCE-033B-02E816411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6AD7DDC-0627-6C01-33AB-98CD436ECC12}"/>
              </a:ext>
            </a:extLst>
          </p:cNvPr>
          <p:cNvSpPr>
            <a:spLocks noGrp="1"/>
          </p:cNvSpPr>
          <p:nvPr>
            <p:ph type="title"/>
          </p:nvPr>
        </p:nvSpPr>
        <p:spPr/>
        <p:txBody>
          <a:bodyPr>
            <a:normAutofit/>
          </a:bodyPr>
          <a:lstStyle/>
          <a:p>
            <a:r>
              <a:rPr lang="en-US" dirty="0">
                <a:latin typeface="Times New Roman"/>
                <a:cs typeface="Times New Roman"/>
              </a:rPr>
              <a:t>Sell product page</a:t>
            </a:r>
            <a:endParaRPr lang="en-US" dirty="0">
              <a:latin typeface="Times New Roman" panose="02020603050405020304" pitchFamily="18" charset="0"/>
              <a:cs typeface="Times New Roman" panose="02020603050405020304" pitchFamily="18" charset="0"/>
            </a:endParaRPr>
          </a:p>
        </p:txBody>
      </p:sp>
      <p:pic>
        <p:nvPicPr>
          <p:cNvPr id="5" name="Content Placeholder 4" descr="A screenshot of a computer screen&#10;&#10;Description automatically generated">
            <a:extLst>
              <a:ext uri="{FF2B5EF4-FFF2-40B4-BE49-F238E27FC236}">
                <a16:creationId xmlns:a16="http://schemas.microsoft.com/office/drawing/2014/main" xmlns="" id="{CC5B251B-064B-4226-EBDA-C93DC2326FCA}"/>
              </a:ext>
            </a:extLst>
          </p:cNvPr>
          <p:cNvPicPr>
            <a:picLocks noGrp="1" noChangeAspect="1"/>
          </p:cNvPicPr>
          <p:nvPr>
            <p:ph idx="1"/>
          </p:nvPr>
        </p:nvPicPr>
        <p:blipFill rotWithShape="1">
          <a:blip r:embed="rId2"/>
          <a:srcRect t="16709" b="5995"/>
          <a:stretch/>
        </p:blipFill>
        <p:spPr>
          <a:xfrm>
            <a:off x="3158533" y="2768600"/>
            <a:ext cx="5900331" cy="3048000"/>
          </a:xfrm>
        </p:spPr>
      </p:pic>
    </p:spTree>
    <p:extLst>
      <p:ext uri="{BB962C8B-B14F-4D97-AF65-F5344CB8AC3E}">
        <p14:creationId xmlns:p14="http://schemas.microsoft.com/office/powerpoint/2010/main" val="264433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CA7EB07-AF84-D39C-7634-7586895D9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EB070437-BE76-AE10-1CBD-4B0C15BE2913}"/>
              </a:ext>
            </a:extLst>
          </p:cNvPr>
          <p:cNvSpPr>
            <a:spLocks noGrp="1"/>
          </p:cNvSpPr>
          <p:nvPr>
            <p:ph type="title"/>
          </p:nvPr>
        </p:nvSpPr>
        <p:spPr/>
        <p:txBody>
          <a:bodyPr>
            <a:normAutofit/>
          </a:bodyPr>
          <a:lstStyle/>
          <a:p>
            <a:r>
              <a:rPr lang="en-US" dirty="0">
                <a:latin typeface="Times New Roman"/>
                <a:cs typeface="Times New Roman"/>
              </a:rPr>
              <a:t>Update product page</a:t>
            </a:r>
            <a:endParaRPr lang="en-US" dirty="0">
              <a:latin typeface="Times New Roman" panose="02020603050405020304" pitchFamily="18" charset="0"/>
              <a:cs typeface="Times New Roman" panose="02020603050405020304" pitchFamily="18" charset="0"/>
            </a:endParaRPr>
          </a:p>
        </p:txBody>
      </p:sp>
      <p:pic>
        <p:nvPicPr>
          <p:cNvPr id="6" name="Content Placeholder 5" descr="A screenshot of a computer&#10;&#10;Description automatically generated">
            <a:extLst>
              <a:ext uri="{FF2B5EF4-FFF2-40B4-BE49-F238E27FC236}">
                <a16:creationId xmlns:a16="http://schemas.microsoft.com/office/drawing/2014/main" xmlns="" id="{2563C93D-E852-4BC1-51DF-2CDFAB32E273}"/>
              </a:ext>
            </a:extLst>
          </p:cNvPr>
          <p:cNvPicPr>
            <a:picLocks noGrp="1" noChangeAspect="1"/>
          </p:cNvPicPr>
          <p:nvPr>
            <p:ph idx="1"/>
          </p:nvPr>
        </p:nvPicPr>
        <p:blipFill rotWithShape="1">
          <a:blip r:embed="rId2"/>
          <a:srcRect t="15943" b="5995"/>
          <a:stretch/>
        </p:blipFill>
        <p:spPr>
          <a:xfrm>
            <a:off x="3145833" y="2755900"/>
            <a:ext cx="5900331" cy="3187700"/>
          </a:xfrm>
        </p:spPr>
      </p:pic>
    </p:spTree>
    <p:extLst>
      <p:ext uri="{BB962C8B-B14F-4D97-AF65-F5344CB8AC3E}">
        <p14:creationId xmlns:p14="http://schemas.microsoft.com/office/powerpoint/2010/main" val="30696489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8BF740-93F5-55D6-ED0C-3565F2EBE26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 and Future work</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E2F5310C-BA4A-C7E9-7CBC-22B059292773}"/>
              </a:ext>
            </a:extLst>
          </p:cNvPr>
          <p:cNvSpPr>
            <a:spLocks noGrp="1"/>
          </p:cNvSpPr>
          <p:nvPr>
            <p:ph idx="1"/>
          </p:nvPr>
        </p:nvSpPr>
        <p:spPr/>
        <p:txBody>
          <a:bodyPr>
            <a:noAutofit/>
          </a:bodyPr>
          <a:lstStyle/>
          <a:p>
            <a:pPr algn="just">
              <a:buNone/>
            </a:pPr>
            <a:r>
              <a:rPr lang="en-US" sz="1600" kern="100" dirty="0">
                <a:latin typeface="Times New Roman"/>
                <a:ea typeface="Calibri"/>
                <a:cs typeface="Times New Roman"/>
              </a:rPr>
              <a:t>The project aimed to develop an advanced Inventory Management System utilizing web technologies, including HTML, CSS, JavaScript, Node.js, Express, and MySQL. The key findings and contributions of the project are summarized as follows:</a:t>
            </a:r>
            <a:endParaRPr lang="en-US" sz="1600" dirty="0">
              <a:latin typeface="Times New Roman"/>
              <a:ea typeface="Calibri"/>
              <a:cs typeface="Times New Roman"/>
            </a:endParaRPr>
          </a:p>
          <a:p>
            <a:pPr algn="just">
              <a:buSzPct val="114999"/>
            </a:pPr>
            <a:r>
              <a:rPr lang="en-US" sz="1200" b="1" kern="100">
                <a:latin typeface="system-ui"/>
                <a:ea typeface="Calibri" panose="020F0502020204030204" pitchFamily="34" charset="0"/>
                <a:cs typeface="Times New Roman" panose="02020603050405020304" pitchFamily="18" charset="0"/>
              </a:rPr>
              <a:t>Efficient Inventory Tracking:</a:t>
            </a:r>
            <a:endParaRPr lang="en-US"/>
          </a:p>
          <a:p>
            <a:pPr algn="just">
              <a:buSzPct val="114999"/>
            </a:pPr>
            <a:r>
              <a:rPr lang="en-US" sz="1200" b="1" kern="100">
                <a:latin typeface="system-ui"/>
                <a:ea typeface="Calibri" panose="020F0502020204030204" pitchFamily="34" charset="0"/>
                <a:cs typeface="Times New Roman" panose="02020603050405020304" pitchFamily="18" charset="0"/>
              </a:rPr>
              <a:t>Reduced Operational Costs:</a:t>
            </a:r>
            <a:endParaRPr lang="en-US"/>
          </a:p>
          <a:p>
            <a:pPr algn="just">
              <a:buSzPct val="114999"/>
            </a:pPr>
            <a:r>
              <a:rPr lang="en-US" sz="1200" b="1" kern="100">
                <a:latin typeface="system-ui"/>
                <a:ea typeface="Calibri" panose="020F0502020204030204" pitchFamily="34" charset="0"/>
                <a:cs typeface="Times New Roman" panose="02020603050405020304" pitchFamily="18" charset="0"/>
              </a:rPr>
              <a:t>Enhanced User Experience:</a:t>
            </a:r>
            <a:endParaRPr lang="en-US"/>
          </a:p>
          <a:p>
            <a:pPr marL="0" indent="0" algn="just">
              <a:buNone/>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1133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E7E92F-EE99-71E4-4EEB-5AC4DEF40C1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54D27CF-E592-CA08-C8FC-9DF883BA003A}"/>
              </a:ext>
            </a:extLst>
          </p:cNvPr>
          <p:cNvSpPr>
            <a:spLocks noGrp="1"/>
          </p:cNvSpPr>
          <p:nvPr>
            <p:ph idx="1"/>
          </p:nvPr>
        </p:nvSpPr>
        <p:spPr>
          <a:xfrm>
            <a:off x="1295401" y="2556932"/>
            <a:ext cx="9601196" cy="3475568"/>
          </a:xfrm>
        </p:spPr>
        <p:txBody>
          <a:bodyPr vert="horz" lIns="91440" tIns="45720" rIns="91440" bIns="45720" rtlCol="0" anchor="t">
            <a:normAutofit lnSpcReduction="10000"/>
          </a:bodyPr>
          <a:lstStyle/>
          <a:p>
            <a:pPr marL="0" indent="0" algn="just">
              <a:buNone/>
            </a:pPr>
            <a:r>
              <a:rPr lang="en-US" dirty="0"/>
              <a:t>The Inventory Management system is a software application that helps business keep track of their inventory levels</a:t>
            </a:r>
            <a:r>
              <a:rPr lang="en-US" dirty="0" smtClean="0"/>
              <a:t>, sales, orders etc</a:t>
            </a:r>
            <a:r>
              <a:rPr lang="en-US" dirty="0"/>
              <a:t>.</a:t>
            </a:r>
          </a:p>
          <a:p>
            <a:pPr marL="0" indent="0" algn="just">
              <a:buNone/>
            </a:pPr>
            <a:endParaRPr lang="en-US" kern="100" dirty="0">
              <a:latin typeface="Times New Roman"/>
              <a:cs typeface="Times New Roman"/>
            </a:endParaRPr>
          </a:p>
          <a:p>
            <a:pPr algn="just">
              <a:buNone/>
            </a:pPr>
            <a:r>
              <a:rPr lang="en-US" kern="100" dirty="0">
                <a:latin typeface="Times New Roman"/>
                <a:cs typeface="Times New Roman"/>
              </a:rPr>
              <a:t>Background:-</a:t>
            </a:r>
            <a:endParaRPr lang="en-US" dirty="0">
              <a:latin typeface="Times New Roman"/>
              <a:cs typeface="Times New Roman"/>
            </a:endParaRPr>
          </a:p>
          <a:p>
            <a:pPr algn="just">
              <a:buNone/>
            </a:pPr>
            <a:r>
              <a:rPr lang="en-US" kern="100" dirty="0">
                <a:latin typeface="Times New Roman"/>
                <a:cs typeface="Times New Roman"/>
              </a:rPr>
              <a:t>Inventory management is a critical aspect of business operations, ensuring the efficient tracking and control of goods. The need for an effective inventory management system arises from the challenges posed by manual methods and the growing complexity of business processes.</a:t>
            </a:r>
            <a:endParaRPr lang="en-US" dirty="0">
              <a:latin typeface="Times New Roman"/>
            </a:endParaRPr>
          </a:p>
          <a:p>
            <a:pPr marL="0" indent="0" algn="just">
              <a:buNone/>
            </a:pPr>
            <a:endParaRPr lang="en-US" kern="100" dirty="0">
              <a:latin typeface="Times New Roman"/>
              <a:cs typeface="Times New Roman"/>
            </a:endParaRPr>
          </a:p>
        </p:txBody>
      </p:sp>
    </p:spTree>
    <p:extLst>
      <p:ext uri="{BB962C8B-B14F-4D97-AF65-F5344CB8AC3E}">
        <p14:creationId xmlns:p14="http://schemas.microsoft.com/office/powerpoint/2010/main" val="2862539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40882C-37A8-69A3-62E5-7A1FD08774C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Statement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558E0BCC-D9B6-71B5-792D-7542B307EB05}"/>
              </a:ext>
            </a:extLst>
          </p:cNvPr>
          <p:cNvSpPr>
            <a:spLocks noGrp="1"/>
          </p:cNvSpPr>
          <p:nvPr>
            <p:ph idx="1"/>
          </p:nvPr>
        </p:nvSpPr>
        <p:spPr>
          <a:xfrm>
            <a:off x="990601" y="2556932"/>
            <a:ext cx="9601196" cy="3318936"/>
          </a:xfrm>
        </p:spPr>
        <p:txBody>
          <a:bodyPr vert="horz" lIns="91440" tIns="45720" rIns="91440" bIns="45720" rtlCol="0" anchor="t">
            <a:normAutofit/>
          </a:bodyPr>
          <a:lstStyle/>
          <a:p>
            <a:pPr algn="just">
              <a:buNone/>
            </a:pPr>
            <a:r>
              <a:rPr lang="en-US" dirty="0" smtClean="0">
                <a:latin typeface="Times New Roman"/>
                <a:ea typeface="Calibri" panose="020F0502020204030204" pitchFamily="34" charset="0"/>
                <a:cs typeface="Times New Roman"/>
              </a:rPr>
              <a:t>	The </a:t>
            </a:r>
            <a:r>
              <a:rPr lang="en-US" dirty="0">
                <a:latin typeface="Times New Roman"/>
                <a:ea typeface="Calibri" panose="020F0502020204030204" pitchFamily="34" charset="0"/>
                <a:cs typeface="Times New Roman"/>
              </a:rPr>
              <a:t>primary objectives of this project include developing a </a:t>
            </a:r>
            <a:r>
              <a:rPr lang="en-US" dirty="0" smtClean="0">
                <a:latin typeface="Times New Roman"/>
                <a:ea typeface="Calibri" panose="020F0502020204030204" pitchFamily="34" charset="0"/>
                <a:cs typeface="Times New Roman"/>
              </a:rPr>
              <a:t>web-based inventory </a:t>
            </a:r>
            <a:r>
              <a:rPr lang="en-US" dirty="0">
                <a:latin typeface="Times New Roman"/>
                <a:ea typeface="Calibri" panose="020F0502020204030204" pitchFamily="34" charset="0"/>
                <a:cs typeface="Times New Roman"/>
              </a:rPr>
              <a:t>management system that enhances accuracy, reduces human errors, and provides real-time insights into inventory levels. The system aims to streamline operations, optimize resource utilization, and improve overall business efficiency.</a:t>
            </a:r>
            <a:endParaRPr lang="en-US" dirty="0">
              <a:latin typeface="Times New Roman"/>
            </a:endParaRPr>
          </a:p>
          <a:p>
            <a:pPr algn="just">
              <a:buNone/>
            </a:pPr>
            <a:endParaRPr lang="en-US" sz="1200" dirty="0">
              <a:effectLst/>
              <a:latin typeface="system-ui"/>
              <a:ea typeface="Calibri" panose="020F0502020204030204" pitchFamily="34" charset="0"/>
              <a:cs typeface="Times New Roman" panose="02020603050405020304" pitchFamily="18" charset="0"/>
            </a:endParaRPr>
          </a:p>
          <a:p>
            <a:pPr marL="0" indent="0" algn="just">
              <a:buNone/>
            </a:pPr>
            <a:endParaRPr lang="en-US" kern="100" dirty="0">
              <a:latin typeface="Times New Roman"/>
              <a:cs typeface="Times New Roman" panose="02020603050405020304" pitchFamily="18" charset="0"/>
            </a:endParaRPr>
          </a:p>
          <a:p>
            <a:pPr marL="0" indent="0" algn="just">
              <a:buNone/>
            </a:pPr>
            <a:endParaRPr lang="en-IN" dirty="0">
              <a:cs typeface="Calibri" panose="020F0502020204030204"/>
            </a:endParaRPr>
          </a:p>
        </p:txBody>
      </p:sp>
    </p:spTree>
    <p:extLst>
      <p:ext uri="{BB962C8B-B14F-4D97-AF65-F5344CB8AC3E}">
        <p14:creationId xmlns:p14="http://schemas.microsoft.com/office/powerpoint/2010/main" val="3168305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xmlns="" id="{52DFA230-FE45-1254-3DB7-638D0BD1EF99}"/>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xmlns="" id="{DC878D9A-77BE-4701-AE3D-EEFC53CD50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F643BE08-0ED1-4B73-AC6D-B7E26A59CD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956B2094-7FC0-45FC-BFED-3CB88CEE63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E840A7AE-AE28-574D-710D-C788E94BA8FB}"/>
              </a:ext>
            </a:extLst>
          </p:cNvPr>
          <p:cNvSpPr>
            <a:spLocks noGrp="1"/>
          </p:cNvSpPr>
          <p:nvPr>
            <p:ph type="title"/>
          </p:nvPr>
        </p:nvSpPr>
        <p:spPr>
          <a:xfrm>
            <a:off x="952108" y="954756"/>
            <a:ext cx="2730414" cy="4946003"/>
          </a:xfrm>
        </p:spPr>
        <p:txBody>
          <a:bodyPr>
            <a:normAutofit/>
          </a:bodyPr>
          <a:lstStyle/>
          <a:p>
            <a:r>
              <a:rPr lang="en-US" sz="3400" b="1">
                <a:solidFill>
                  <a:srgbClr val="FFFFFF"/>
                </a:solidFill>
                <a:latin typeface="Times New Roman"/>
                <a:cs typeface="Times New Roman"/>
              </a:rPr>
              <a:t>Technologies Used</a:t>
            </a:r>
            <a:endParaRPr lang="en-US" sz="3400" b="1">
              <a:solidFill>
                <a:srgbClr val="FFFFFF"/>
              </a:solidFill>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xmlns="" id="{07A4B640-BB7F-4272-A710-068DBA9F9A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0876452B-A201-51A4-71FC-5C2424AB54D1}"/>
              </a:ext>
            </a:extLst>
          </p:cNvPr>
          <p:cNvSpPr>
            <a:spLocks noGrp="1"/>
          </p:cNvSpPr>
          <p:nvPr>
            <p:ph idx="1"/>
          </p:nvPr>
        </p:nvSpPr>
        <p:spPr>
          <a:xfrm>
            <a:off x="5140934" y="469900"/>
            <a:ext cx="6519357" cy="5960148"/>
          </a:xfrm>
        </p:spPr>
        <p:txBody>
          <a:bodyPr vert="horz" lIns="91440" tIns="45720" rIns="91440" bIns="45720" rtlCol="0" anchor="ctr">
            <a:normAutofit/>
          </a:bodyPr>
          <a:lstStyle/>
          <a:p>
            <a:pPr marL="342900" indent="-342900"/>
            <a:r>
              <a:rPr lang="en-US" dirty="0">
                <a:latin typeface="Times New Roman"/>
                <a:ea typeface="Calibri"/>
                <a:cs typeface="Times New Roman"/>
              </a:rPr>
              <a:t>Html</a:t>
            </a:r>
            <a:endParaRPr lang="en-US" dirty="0"/>
          </a:p>
          <a:p>
            <a:pPr marL="342900" indent="-342900"/>
            <a:r>
              <a:rPr lang="en-US" dirty="0">
                <a:latin typeface="Times New Roman"/>
                <a:ea typeface="Calibri"/>
                <a:cs typeface="Times New Roman"/>
              </a:rPr>
              <a:t>CSS</a:t>
            </a:r>
          </a:p>
          <a:p>
            <a:pPr marL="342900" indent="-342900"/>
            <a:r>
              <a:rPr lang="en-US" dirty="0" smtClean="0">
                <a:latin typeface="Times New Roman"/>
                <a:ea typeface="Calibri"/>
                <a:cs typeface="Times New Roman"/>
              </a:rPr>
              <a:t>JavaScript</a:t>
            </a:r>
            <a:endParaRPr lang="en-US" dirty="0">
              <a:latin typeface="Times New Roman"/>
              <a:ea typeface="Calibri"/>
              <a:cs typeface="Times New Roman"/>
            </a:endParaRPr>
          </a:p>
          <a:p>
            <a:pPr marL="342900" indent="-342900"/>
            <a:r>
              <a:rPr lang="en-US" dirty="0">
                <a:latin typeface="Times New Roman"/>
                <a:ea typeface="Calibri"/>
                <a:cs typeface="Times New Roman"/>
              </a:rPr>
              <a:t>Node </a:t>
            </a:r>
            <a:r>
              <a:rPr lang="en-US" dirty="0" err="1">
                <a:latin typeface="Times New Roman"/>
                <a:ea typeface="Calibri"/>
                <a:cs typeface="Times New Roman"/>
              </a:rPr>
              <a:t>js</a:t>
            </a:r>
            <a:endParaRPr lang="en-US" dirty="0">
              <a:latin typeface="Times New Roman"/>
              <a:ea typeface="Calibri"/>
              <a:cs typeface="Times New Roman"/>
            </a:endParaRPr>
          </a:p>
          <a:p>
            <a:pPr marL="342900" indent="-342900"/>
            <a:r>
              <a:rPr lang="en-US" dirty="0">
                <a:latin typeface="Times New Roman"/>
                <a:ea typeface="Calibri"/>
                <a:cs typeface="Times New Roman"/>
              </a:rPr>
              <a:t>Express</a:t>
            </a:r>
            <a:endParaRPr lang="en-US" dirty="0">
              <a:latin typeface="Times New Roman"/>
              <a:ea typeface="Calibri" panose="020F0502020204030204" pitchFamily="34" charset="0"/>
              <a:cs typeface="Times New Roman" panose="02020603050405020304" pitchFamily="18" charset="0"/>
            </a:endParaRPr>
          </a:p>
          <a:p>
            <a:pPr marL="342900" indent="-342900"/>
            <a:r>
              <a:rPr lang="en-US" dirty="0" err="1">
                <a:latin typeface="Times New Roman"/>
                <a:ea typeface="Calibri"/>
                <a:cs typeface="Times New Roman"/>
              </a:rPr>
              <a:t>Ejs</a:t>
            </a:r>
            <a:endParaRPr lang="en-US" dirty="0">
              <a:latin typeface="Times New Roman"/>
              <a:ea typeface="Calibri" panose="020F0502020204030204" pitchFamily="34" charset="0"/>
              <a:cs typeface="Times New Roman" panose="02020603050405020304" pitchFamily="18" charset="0"/>
            </a:endParaRPr>
          </a:p>
          <a:p>
            <a:pPr marL="342900" indent="-342900"/>
            <a:r>
              <a:rPr lang="en-US" dirty="0">
                <a:latin typeface="Times New Roman"/>
                <a:ea typeface="Calibri"/>
                <a:cs typeface="Times New Roman"/>
              </a:rPr>
              <a:t>SQL Database</a:t>
            </a:r>
            <a:endParaRPr lang="en-US" dirty="0">
              <a:effectLst/>
              <a:latin typeface="Times New Roman"/>
              <a:ea typeface="Calibri" panose="020F0502020204030204" pitchFamily="34" charset="0"/>
              <a:cs typeface="Times New Roman" panose="02020603050405020304" pitchFamily="18" charset="0"/>
            </a:endParaRPr>
          </a:p>
          <a:p>
            <a:pPr>
              <a:buNone/>
            </a:pPr>
            <a:endParaRPr lang="en-US" dirty="0">
              <a:latin typeface="system-ui"/>
              <a:ea typeface="Calibri" panose="020F0502020204030204" pitchFamily="34" charset="0"/>
              <a:cs typeface="Times New Roman" panose="02020603050405020304" pitchFamily="18" charset="0"/>
            </a:endParaRPr>
          </a:p>
          <a:p>
            <a:pPr>
              <a:buNone/>
            </a:pPr>
            <a:r>
              <a:rPr lang="en-US" dirty="0">
                <a:latin typeface="system-ui"/>
                <a:ea typeface="Calibri"/>
                <a:cs typeface="Times New Roman"/>
              </a:rPr>
              <a:t>Packages Required:-</a:t>
            </a:r>
            <a:endParaRPr lang="en-US" dirty="0">
              <a:latin typeface="system-ui"/>
              <a:ea typeface="Calibri"/>
              <a:cs typeface="Times New Roman" panose="02020603050405020304" pitchFamily="18" charset="0"/>
            </a:endParaRPr>
          </a:p>
          <a:p>
            <a:pPr>
              <a:buNone/>
            </a:pPr>
            <a:r>
              <a:rPr lang="en-US" dirty="0" err="1">
                <a:latin typeface="system-ui"/>
                <a:ea typeface="Calibri"/>
                <a:cs typeface="Times New Roman"/>
              </a:rPr>
              <a:t>Uuid</a:t>
            </a:r>
            <a:r>
              <a:rPr lang="en-US" dirty="0">
                <a:latin typeface="system-ui"/>
                <a:ea typeface="Calibri"/>
                <a:cs typeface="Times New Roman"/>
              </a:rPr>
              <a:t>    </a:t>
            </a:r>
            <a:r>
              <a:rPr lang="en-US" dirty="0" err="1">
                <a:latin typeface="system-ui"/>
                <a:ea typeface="Calibri"/>
                <a:cs typeface="Times New Roman"/>
              </a:rPr>
              <a:t>Nodemon</a:t>
            </a:r>
            <a:r>
              <a:rPr lang="en-US" dirty="0">
                <a:latin typeface="system-ui"/>
                <a:ea typeface="Calibri"/>
                <a:cs typeface="Times New Roman"/>
              </a:rPr>
              <a:t>         method-override</a:t>
            </a:r>
            <a:endParaRPr lang="en-US" dirty="0">
              <a:latin typeface="system-ui"/>
              <a:ea typeface="Calibri"/>
              <a:cs typeface="Times New Roman" panose="02020603050405020304" pitchFamily="18" charset="0"/>
            </a:endParaRPr>
          </a:p>
          <a:p>
            <a:pPr marL="0" indent="0">
              <a:buNone/>
            </a:pPr>
            <a:endParaRPr lang="en-US" kern="100" dirty="0">
              <a:latin typeface="Times New Roman"/>
              <a:cs typeface="Times New Roman" panose="02020603050405020304" pitchFamily="18" charset="0"/>
            </a:endParaRPr>
          </a:p>
          <a:p>
            <a:pPr marL="0" indent="0">
              <a:buNone/>
            </a:pPr>
            <a:endParaRPr lang="en-IN" dirty="0">
              <a:cs typeface="Calibri" panose="020F0502020204030204"/>
            </a:endParaRPr>
          </a:p>
        </p:txBody>
      </p:sp>
    </p:spTree>
    <p:extLst>
      <p:ext uri="{BB962C8B-B14F-4D97-AF65-F5344CB8AC3E}">
        <p14:creationId xmlns:p14="http://schemas.microsoft.com/office/powerpoint/2010/main" val="9147091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xmlns="" id="{DC878D9A-77BE-4701-AE3D-EEFC53CD50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F643BE08-0ED1-4B73-AC6D-B7E26A59CD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956B2094-7FC0-45FC-BFED-3CB88CEE63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B1E13032-A044-3917-8311-89AB33D7EED2}"/>
              </a:ext>
            </a:extLst>
          </p:cNvPr>
          <p:cNvSpPr>
            <a:spLocks noGrp="1"/>
          </p:cNvSpPr>
          <p:nvPr>
            <p:ph type="title"/>
          </p:nvPr>
        </p:nvSpPr>
        <p:spPr>
          <a:xfrm>
            <a:off x="952108" y="954756"/>
            <a:ext cx="2730414" cy="4946003"/>
          </a:xfrm>
        </p:spPr>
        <p:txBody>
          <a:bodyPr>
            <a:normAutofit/>
          </a:bodyPr>
          <a:lstStyle/>
          <a:p>
            <a:r>
              <a:rPr lang="en-US" sz="3400" b="1">
                <a:solidFill>
                  <a:srgbClr val="FFFFFF"/>
                </a:solidFill>
                <a:latin typeface="Times New Roman" panose="02020603050405020304" pitchFamily="18" charset="0"/>
                <a:cs typeface="Times New Roman" panose="02020603050405020304" pitchFamily="18" charset="0"/>
              </a:rPr>
              <a:t>Methodology</a:t>
            </a:r>
            <a:endParaRPr lang="en-IN" sz="3400" b="1">
              <a:solidFill>
                <a:srgbClr val="FFFFFF"/>
              </a:solidFill>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xmlns="" id="{07A4B640-BB7F-4272-A710-068DBA9F9A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15A297B0-4EC3-0D35-487F-B93963D2CAA3}"/>
              </a:ext>
            </a:extLst>
          </p:cNvPr>
          <p:cNvSpPr>
            <a:spLocks noGrp="1"/>
          </p:cNvSpPr>
          <p:nvPr>
            <p:ph idx="1"/>
          </p:nvPr>
        </p:nvSpPr>
        <p:spPr>
          <a:xfrm>
            <a:off x="5140934" y="469900"/>
            <a:ext cx="5953630" cy="5405968"/>
          </a:xfrm>
        </p:spPr>
        <p:txBody>
          <a:bodyPr anchor="ctr">
            <a:normAutofit/>
          </a:bodyPr>
          <a:lstStyle/>
          <a:p>
            <a:pPr marL="0" indent="0">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Data flow diagram</a:t>
            </a:r>
            <a:endParaRPr lang="en-IN" dirty="0"/>
          </a:p>
        </p:txBody>
      </p:sp>
      <p:pic>
        <p:nvPicPr>
          <p:cNvPr id="4" name="Picture 3" descr="A computer with a blue screen">
            <a:extLst>
              <a:ext uri="{FF2B5EF4-FFF2-40B4-BE49-F238E27FC236}">
                <a16:creationId xmlns:a16="http://schemas.microsoft.com/office/drawing/2014/main" xmlns="" id="{DF4B10CC-852A-B7FA-7F21-3C8420F444E3}"/>
              </a:ext>
            </a:extLst>
          </p:cNvPr>
          <p:cNvPicPr>
            <a:picLocks noChangeAspect="1"/>
          </p:cNvPicPr>
          <p:nvPr/>
        </p:nvPicPr>
        <p:blipFill>
          <a:blip r:embed="rId3"/>
          <a:stretch>
            <a:fillRect/>
          </a:stretch>
        </p:blipFill>
        <p:spPr>
          <a:xfrm>
            <a:off x="8575963" y="263237"/>
            <a:ext cx="1343892" cy="1390072"/>
          </a:xfrm>
          <a:prstGeom prst="rect">
            <a:avLst/>
          </a:prstGeom>
        </p:spPr>
      </p:pic>
      <p:sp>
        <p:nvSpPr>
          <p:cNvPr id="7" name="TextBox 6">
            <a:extLst>
              <a:ext uri="{FF2B5EF4-FFF2-40B4-BE49-F238E27FC236}">
                <a16:creationId xmlns:a16="http://schemas.microsoft.com/office/drawing/2014/main" xmlns="" id="{1E4A7046-9F7D-17A7-4691-8F843B38B620}"/>
              </a:ext>
            </a:extLst>
          </p:cNvPr>
          <p:cNvSpPr txBox="1"/>
          <p:nvPr/>
        </p:nvSpPr>
        <p:spPr>
          <a:xfrm>
            <a:off x="9963727" y="629226"/>
            <a:ext cx="21618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User</a:t>
            </a:r>
          </a:p>
          <a:p>
            <a:r>
              <a:rPr lang="en-US" dirty="0"/>
              <a:t>Frontend(HTML,CSS,JS)</a:t>
            </a:r>
          </a:p>
        </p:txBody>
      </p:sp>
      <p:cxnSp>
        <p:nvCxnSpPr>
          <p:cNvPr id="29" name="Straight Arrow Connector 28">
            <a:extLst>
              <a:ext uri="{FF2B5EF4-FFF2-40B4-BE49-F238E27FC236}">
                <a16:creationId xmlns:a16="http://schemas.microsoft.com/office/drawing/2014/main" xmlns="" id="{28CBA4CA-8EA0-A259-2AA0-933191241182}"/>
              </a:ext>
            </a:extLst>
          </p:cNvPr>
          <p:cNvCxnSpPr/>
          <p:nvPr/>
        </p:nvCxnSpPr>
        <p:spPr>
          <a:xfrm>
            <a:off x="9291494" y="1775401"/>
            <a:ext cx="13855" cy="10298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computer tower with a globe&#10;&#10;Description automatically generated">
            <a:extLst>
              <a:ext uri="{FF2B5EF4-FFF2-40B4-BE49-F238E27FC236}">
                <a16:creationId xmlns:a16="http://schemas.microsoft.com/office/drawing/2014/main" xmlns="" id="{EA3895AD-E5CF-7CB5-7BB5-D82818D4E8CC}"/>
              </a:ext>
            </a:extLst>
          </p:cNvPr>
          <p:cNvPicPr>
            <a:picLocks noChangeAspect="1"/>
          </p:cNvPicPr>
          <p:nvPr/>
        </p:nvPicPr>
        <p:blipFill>
          <a:blip r:embed="rId4"/>
          <a:stretch>
            <a:fillRect/>
          </a:stretch>
        </p:blipFill>
        <p:spPr>
          <a:xfrm>
            <a:off x="8883072" y="2971800"/>
            <a:ext cx="1226128" cy="1214583"/>
          </a:xfrm>
          <a:prstGeom prst="rect">
            <a:avLst/>
          </a:prstGeom>
        </p:spPr>
      </p:pic>
      <p:sp>
        <p:nvSpPr>
          <p:cNvPr id="35" name="TextBox 34">
            <a:extLst>
              <a:ext uri="{FF2B5EF4-FFF2-40B4-BE49-F238E27FC236}">
                <a16:creationId xmlns:a16="http://schemas.microsoft.com/office/drawing/2014/main" xmlns="" id="{7CB58E38-5933-6847-55CF-29B9A3490B23}"/>
              </a:ext>
            </a:extLst>
          </p:cNvPr>
          <p:cNvSpPr txBox="1"/>
          <p:nvPr/>
        </p:nvSpPr>
        <p:spPr>
          <a:xfrm>
            <a:off x="10206182" y="3319317"/>
            <a:ext cx="17202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Server</a:t>
            </a:r>
          </a:p>
          <a:p>
            <a:r>
              <a:rPr lang="en-US" dirty="0"/>
              <a:t>(</a:t>
            </a:r>
            <a:r>
              <a:rPr lang="en-US" dirty="0" err="1"/>
              <a:t>Express,ejs</a:t>
            </a:r>
            <a:r>
              <a:rPr lang="en-US" dirty="0"/>
              <a:t>)</a:t>
            </a:r>
          </a:p>
        </p:txBody>
      </p:sp>
      <p:cxnSp>
        <p:nvCxnSpPr>
          <p:cNvPr id="36" name="Straight Arrow Connector 35">
            <a:extLst>
              <a:ext uri="{FF2B5EF4-FFF2-40B4-BE49-F238E27FC236}">
                <a16:creationId xmlns:a16="http://schemas.microsoft.com/office/drawing/2014/main" xmlns="" id="{F697679F-E094-B824-34ED-3BBFEFEB4155}"/>
              </a:ext>
            </a:extLst>
          </p:cNvPr>
          <p:cNvCxnSpPr>
            <a:cxnSpLocks/>
          </p:cNvCxnSpPr>
          <p:nvPr/>
        </p:nvCxnSpPr>
        <p:spPr>
          <a:xfrm>
            <a:off x="9349221" y="4453947"/>
            <a:ext cx="13855" cy="10298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blue round object with yellow dots&#10;&#10;Description automatically generated">
            <a:extLst>
              <a:ext uri="{FF2B5EF4-FFF2-40B4-BE49-F238E27FC236}">
                <a16:creationId xmlns:a16="http://schemas.microsoft.com/office/drawing/2014/main" xmlns="" id="{DEC98E08-6688-2C29-6C92-279B3EBA63C8}"/>
              </a:ext>
            </a:extLst>
          </p:cNvPr>
          <p:cNvPicPr>
            <a:picLocks noChangeAspect="1"/>
          </p:cNvPicPr>
          <p:nvPr/>
        </p:nvPicPr>
        <p:blipFill>
          <a:blip r:embed="rId5"/>
          <a:stretch>
            <a:fillRect/>
          </a:stretch>
        </p:blipFill>
        <p:spPr>
          <a:xfrm>
            <a:off x="8933873" y="5631873"/>
            <a:ext cx="1032165" cy="1043709"/>
          </a:xfrm>
          <a:prstGeom prst="rect">
            <a:avLst/>
          </a:prstGeom>
        </p:spPr>
      </p:pic>
      <p:sp>
        <p:nvSpPr>
          <p:cNvPr id="38" name="TextBox 37">
            <a:extLst>
              <a:ext uri="{FF2B5EF4-FFF2-40B4-BE49-F238E27FC236}">
                <a16:creationId xmlns:a16="http://schemas.microsoft.com/office/drawing/2014/main" xmlns="" id="{2C1D3F29-4F8E-2891-D418-9C2A73B27419}"/>
              </a:ext>
            </a:extLst>
          </p:cNvPr>
          <p:cNvSpPr txBox="1"/>
          <p:nvPr/>
        </p:nvSpPr>
        <p:spPr>
          <a:xfrm>
            <a:off x="10203295" y="5585113"/>
            <a:ext cx="18472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DataBase</a:t>
            </a:r>
          </a:p>
          <a:p>
            <a:r>
              <a:rPr lang="en-US" dirty="0"/>
              <a:t>(MySQL)</a:t>
            </a:r>
          </a:p>
        </p:txBody>
      </p:sp>
    </p:spTree>
    <p:extLst>
      <p:ext uri="{BB962C8B-B14F-4D97-AF65-F5344CB8AC3E}">
        <p14:creationId xmlns:p14="http://schemas.microsoft.com/office/powerpoint/2010/main" val="841352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11C7711F-3983-4AB1-AFDE-96F7C06514D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xmlns="" id="{89BC9D38-9241-4F71-9B45-73827299E4C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29962" cy="6856214"/>
            <a:chOff x="-15736" y="0"/>
            <a:chExt cx="12229962" cy="6856214"/>
          </a:xfrm>
        </p:grpSpPr>
        <p:pic>
          <p:nvPicPr>
            <p:cNvPr id="19" name="Picture 18">
              <a:extLst>
                <a:ext uri="{FF2B5EF4-FFF2-40B4-BE49-F238E27FC236}">
                  <a16:creationId xmlns:a16="http://schemas.microsoft.com/office/drawing/2014/main" xmlns="" id="{0D302979-39A3-4421-821D-94D6E00BCE8F}"/>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xmlns="" id="{68E001BA-C181-4F47-9ABC-DF4C85AB4F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xmlns="" id="{7EF07F1E-BD52-4B06-A38E-BF29F8E28577}"/>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2" name="Picture 21">
              <a:extLst>
                <a:ext uri="{FF2B5EF4-FFF2-40B4-BE49-F238E27FC236}">
                  <a16:creationId xmlns:a16="http://schemas.microsoft.com/office/drawing/2014/main" xmlns="" id="{A68BE646-889B-49C2-95AF-90BAE5D29A92}"/>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xmlns="" id="{5E133EBA-42F8-E9C8-F957-507857EBFFAD}"/>
              </a:ext>
            </a:extLst>
          </p:cNvPr>
          <p:cNvSpPr>
            <a:spLocks noGrp="1"/>
          </p:cNvSpPr>
          <p:nvPr>
            <p:ph type="title"/>
          </p:nvPr>
        </p:nvSpPr>
        <p:spPr>
          <a:xfrm>
            <a:off x="4626508" y="1236133"/>
            <a:ext cx="6270090" cy="1037168"/>
          </a:xfrm>
        </p:spPr>
        <p:txBody>
          <a:bodyPr>
            <a:normAutofit/>
          </a:bodyPr>
          <a:lstStyle/>
          <a:p>
            <a:pPr>
              <a:spcAft>
                <a:spcPts val="800"/>
              </a:spcAft>
            </a:pPr>
            <a:r>
              <a:rPr lang="en-US" sz="2800" b="1" kern="100" dirty="0">
                <a:effectLst/>
                <a:latin typeface="Times New Roman"/>
                <a:ea typeface="Calibri" panose="020F0502020204030204" pitchFamily="34" charset="0"/>
                <a:cs typeface="Times New Roman"/>
              </a:rPr>
              <a:t>Frontend (</a:t>
            </a:r>
            <a:r>
              <a:rPr lang="en-US" sz="2800" b="1" kern="100" dirty="0">
                <a:latin typeface="Times New Roman"/>
                <a:ea typeface="Calibri" panose="020F0502020204030204" pitchFamily="34" charset="0"/>
                <a:cs typeface="Times New Roman"/>
              </a:rPr>
              <a:t>HTML, CSS, JavaScript</a:t>
            </a:r>
            <a:r>
              <a:rPr lang="en-US" sz="2800" b="1" kern="100" dirty="0">
                <a:effectLst/>
                <a:latin typeface="Times New Roman"/>
                <a:ea typeface="Calibri" panose="020F0502020204030204" pitchFamily="34" charset="0"/>
                <a:cs typeface="Times New Roman"/>
              </a:rPr>
              <a:t>)</a:t>
            </a:r>
            <a:endParaRPr lang="en-US" sz="2800" b="1" dirty="0">
              <a:latin typeface="Times New Roman"/>
              <a:cs typeface="Times New Roman"/>
            </a:endParaRPr>
          </a:p>
        </p:txBody>
      </p:sp>
      <p:sp>
        <p:nvSpPr>
          <p:cNvPr id="24" name="Rectangle 23">
            <a:extLst>
              <a:ext uri="{FF2B5EF4-FFF2-40B4-BE49-F238E27FC236}">
                <a16:creationId xmlns:a16="http://schemas.microsoft.com/office/drawing/2014/main" xmlns="" id="{B3085476-B49E-49ED-87D2-1165E69D26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xmlns="" id="{5D0D1A9E-5830-D76F-91EE-8ECBE8101519}"/>
              </a:ext>
            </a:extLst>
          </p:cNvPr>
          <p:cNvPicPr>
            <a:picLocks noChangeAspect="1"/>
          </p:cNvPicPr>
          <p:nvPr/>
        </p:nvPicPr>
        <p:blipFill rotWithShape="1">
          <a:blip r:embed="rId5"/>
          <a:srcRect l="8643" r="49255" b="-2"/>
          <a:stretch/>
        </p:blipFill>
        <p:spPr>
          <a:xfrm>
            <a:off x="1412683" y="1410208"/>
            <a:ext cx="2445338" cy="3858780"/>
          </a:xfrm>
          <a:prstGeom prst="rect">
            <a:avLst/>
          </a:prstGeom>
        </p:spPr>
      </p:pic>
      <p:cxnSp>
        <p:nvCxnSpPr>
          <p:cNvPr id="26" name="Straight Connector 25">
            <a:extLst>
              <a:ext uri="{FF2B5EF4-FFF2-40B4-BE49-F238E27FC236}">
                <a16:creationId xmlns:a16="http://schemas.microsoft.com/office/drawing/2014/main" xmlns="" id="{59BA5C68-DFCC-4101-8403-F96781CDDD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xmlns="" id="{BEB55FDA-E033-3AFC-3E7E-5BC1AD697C7B}"/>
              </a:ext>
            </a:extLst>
          </p:cNvPr>
          <p:cNvSpPr>
            <a:spLocks noGrp="1"/>
          </p:cNvSpPr>
          <p:nvPr>
            <p:ph idx="1"/>
          </p:nvPr>
        </p:nvSpPr>
        <p:spPr>
          <a:xfrm>
            <a:off x="4330700" y="2400639"/>
            <a:ext cx="7004623" cy="3847761"/>
          </a:xfrm>
        </p:spPr>
        <p:txBody>
          <a:bodyPr>
            <a:normAutofit fontScale="25000" lnSpcReduction="20000"/>
          </a:bodyPr>
          <a:lstStyle/>
          <a:p>
            <a:pPr>
              <a:lnSpc>
                <a:spcPct val="120000"/>
              </a:lnSpc>
              <a:buNone/>
            </a:pPr>
            <a:r>
              <a:rPr lang="en-US" sz="6400" b="1" kern="100" dirty="0">
                <a:latin typeface="Times New Roman"/>
                <a:ea typeface="Calibri" panose="020F0502020204030204" pitchFamily="34" charset="0"/>
                <a:cs typeface="Times New Roman"/>
              </a:rPr>
              <a:t>HTML </a:t>
            </a:r>
            <a:r>
              <a:rPr lang="en-US" sz="6400" kern="100" dirty="0">
                <a:latin typeface="Times New Roman"/>
                <a:ea typeface="Calibri" panose="020F0502020204030204" pitchFamily="34" charset="0"/>
                <a:cs typeface="Times New Roman"/>
              </a:rPr>
              <a:t>is used to design basic structures </a:t>
            </a:r>
            <a:r>
              <a:rPr lang="en-US" sz="6400" kern="100" dirty="0">
                <a:effectLst/>
                <a:latin typeface="Times New Roman"/>
                <a:ea typeface="Calibri" panose="020F0502020204030204" pitchFamily="34" charset="0"/>
                <a:cs typeface="Times New Roman"/>
              </a:rPr>
              <a:t>of the </a:t>
            </a:r>
            <a:r>
              <a:rPr lang="en-US" sz="6400" kern="100" dirty="0">
                <a:latin typeface="Times New Roman"/>
                <a:ea typeface="Calibri" panose="020F0502020204030204" pitchFamily="34" charset="0"/>
                <a:cs typeface="Times New Roman"/>
              </a:rPr>
              <a:t>program and helps structure the components. Major HTML components used are :</a:t>
            </a:r>
            <a:endParaRPr lang="en-US" sz="6400" dirty="0">
              <a:latin typeface="Times New Roman"/>
              <a:cs typeface="Times New Roman"/>
            </a:endParaRPr>
          </a:p>
          <a:p>
            <a:pPr>
              <a:lnSpc>
                <a:spcPct val="120000"/>
              </a:lnSpc>
              <a:buSzPct val="114999"/>
            </a:pPr>
            <a:r>
              <a:rPr lang="en-US" sz="6400" kern="100" dirty="0">
                <a:latin typeface="Times New Roman"/>
                <a:ea typeface="Calibri" panose="020F0502020204030204" pitchFamily="34" charset="0"/>
                <a:cs typeface="Times New Roman"/>
              </a:rPr>
              <a:t>Buttons </a:t>
            </a:r>
            <a:endParaRPr lang="en-US" sz="6400" dirty="0">
              <a:latin typeface="Times New Roman"/>
              <a:ea typeface="Calibri" panose="020F0502020204030204" pitchFamily="34" charset="0"/>
              <a:cs typeface="Times New Roman"/>
            </a:endParaRPr>
          </a:p>
          <a:p>
            <a:pPr>
              <a:lnSpc>
                <a:spcPct val="120000"/>
              </a:lnSpc>
              <a:buSzPct val="114999"/>
            </a:pPr>
            <a:r>
              <a:rPr lang="en-US" sz="6400" kern="100" dirty="0">
                <a:latin typeface="Times New Roman"/>
                <a:ea typeface="Calibri" panose="020F0502020204030204" pitchFamily="34" charset="0"/>
                <a:cs typeface="Times New Roman"/>
              </a:rPr>
              <a:t>Forms</a:t>
            </a:r>
            <a:endParaRPr lang="en-US" sz="6400" dirty="0">
              <a:latin typeface="Times New Roman"/>
              <a:cs typeface="Times New Roman"/>
            </a:endParaRPr>
          </a:p>
          <a:p>
            <a:pPr>
              <a:lnSpc>
                <a:spcPct val="120000"/>
              </a:lnSpc>
              <a:buSzPct val="114999"/>
            </a:pPr>
            <a:r>
              <a:rPr lang="en-US" sz="6400" kern="100" dirty="0">
                <a:latin typeface="Times New Roman"/>
                <a:ea typeface="Calibri" panose="020F0502020204030204" pitchFamily="34" charset="0"/>
                <a:cs typeface="Times New Roman"/>
              </a:rPr>
              <a:t>Table </a:t>
            </a:r>
            <a:endParaRPr lang="en-US" sz="6400" dirty="0">
              <a:latin typeface="Times New Roman"/>
              <a:cs typeface="Times New Roman"/>
            </a:endParaRPr>
          </a:p>
          <a:p>
            <a:pPr indent="0">
              <a:lnSpc>
                <a:spcPct val="120000"/>
              </a:lnSpc>
              <a:buNone/>
            </a:pPr>
            <a:r>
              <a:rPr lang="en-US" sz="6400" b="1" kern="100" dirty="0">
                <a:latin typeface="Times New Roman"/>
                <a:ea typeface="Calibri" panose="020F0502020204030204" pitchFamily="34" charset="0"/>
                <a:cs typeface="Times New Roman"/>
              </a:rPr>
              <a:t>CSS</a:t>
            </a:r>
            <a:r>
              <a:rPr lang="en-US" sz="6400" kern="100" dirty="0">
                <a:latin typeface="Times New Roman"/>
                <a:ea typeface="Calibri" panose="020F0502020204030204" pitchFamily="34" charset="0"/>
                <a:cs typeface="Times New Roman"/>
              </a:rPr>
              <a:t> </a:t>
            </a:r>
            <a:r>
              <a:rPr lang="en-US" sz="6400" kern="100" dirty="0">
                <a:effectLst/>
                <a:latin typeface="Times New Roman"/>
                <a:ea typeface="Calibri" panose="020F0502020204030204" pitchFamily="34" charset="0"/>
                <a:cs typeface="Times New Roman"/>
              </a:rPr>
              <a:t>is </a:t>
            </a:r>
            <a:r>
              <a:rPr lang="en-US" sz="6400" kern="100" dirty="0">
                <a:latin typeface="Times New Roman"/>
                <a:ea typeface="Calibri" panose="020F0502020204030204" pitchFamily="34" charset="0"/>
                <a:cs typeface="Times New Roman"/>
              </a:rPr>
              <a:t>responsible for styling the HTML elements, ensuring a visually appealing and consistent presentation across different devices and screen sizes.</a:t>
            </a:r>
            <a:endParaRPr lang="en-US" sz="6400" dirty="0">
              <a:latin typeface="Times New Roman"/>
              <a:cs typeface="Times New Roman"/>
            </a:endParaRPr>
          </a:p>
          <a:p>
            <a:pPr>
              <a:lnSpc>
                <a:spcPct val="120000"/>
              </a:lnSpc>
              <a:buSzPct val="114999"/>
            </a:pPr>
            <a:r>
              <a:rPr lang="en-US" sz="6400" kern="100" dirty="0">
                <a:latin typeface="Times New Roman"/>
                <a:ea typeface="Calibri" panose="020F0502020204030204" pitchFamily="34" charset="0"/>
                <a:cs typeface="Times New Roman"/>
              </a:rPr>
              <a:t>Layout and Formatting </a:t>
            </a:r>
            <a:endParaRPr lang="en-US" sz="6400" dirty="0">
              <a:latin typeface="Times New Roman"/>
              <a:cs typeface="Times New Roman"/>
            </a:endParaRPr>
          </a:p>
          <a:p>
            <a:pPr>
              <a:lnSpc>
                <a:spcPct val="120000"/>
              </a:lnSpc>
              <a:buSzPct val="114999"/>
            </a:pPr>
            <a:r>
              <a:rPr lang="en-US" sz="6400" kern="100" dirty="0">
                <a:latin typeface="Times New Roman"/>
                <a:ea typeface="Calibri" panose="020F0502020204030204" pitchFamily="34" charset="0"/>
                <a:cs typeface="Times New Roman"/>
              </a:rPr>
              <a:t>Responsiveness </a:t>
            </a:r>
            <a:endParaRPr lang="en-US" sz="6400" dirty="0">
              <a:latin typeface="Times New Roman"/>
              <a:cs typeface="Times New Roman"/>
            </a:endParaRPr>
          </a:p>
          <a:p>
            <a:pPr indent="0">
              <a:lnSpc>
                <a:spcPct val="120000"/>
              </a:lnSpc>
              <a:buNone/>
            </a:pPr>
            <a:r>
              <a:rPr lang="en-US" sz="6400" b="1" kern="100" dirty="0">
                <a:latin typeface="Times New Roman"/>
                <a:ea typeface="Calibri" panose="020F0502020204030204" pitchFamily="34" charset="0"/>
                <a:cs typeface="Times New Roman"/>
              </a:rPr>
              <a:t>JavaScript </a:t>
            </a:r>
            <a:r>
              <a:rPr lang="en-US" sz="6400" kern="100" dirty="0">
                <a:effectLst/>
                <a:latin typeface="Times New Roman"/>
                <a:ea typeface="Calibri" panose="020F0502020204030204" pitchFamily="34" charset="0"/>
                <a:cs typeface="Times New Roman"/>
              </a:rPr>
              <a:t>is a </a:t>
            </a:r>
            <a:r>
              <a:rPr lang="en-US" sz="6400" kern="100" dirty="0">
                <a:latin typeface="Times New Roman"/>
                <a:ea typeface="Calibri" panose="020F0502020204030204" pitchFamily="34" charset="0"/>
                <a:cs typeface="Times New Roman"/>
              </a:rPr>
              <a:t>scripting language that adds interactivity and dynamic behavior to </a:t>
            </a:r>
            <a:r>
              <a:rPr lang="en-US" sz="6400" kern="100" dirty="0">
                <a:effectLst/>
                <a:latin typeface="Times New Roman"/>
                <a:ea typeface="Calibri" panose="020F0502020204030204" pitchFamily="34" charset="0"/>
                <a:cs typeface="Times New Roman"/>
              </a:rPr>
              <a:t>the user </a:t>
            </a:r>
            <a:r>
              <a:rPr lang="en-US" sz="6400" kern="100" dirty="0">
                <a:latin typeface="Times New Roman"/>
                <a:ea typeface="Calibri" panose="020F0502020204030204" pitchFamily="34" charset="0"/>
                <a:cs typeface="Times New Roman"/>
              </a:rPr>
              <a:t>interface, enhancing </a:t>
            </a:r>
            <a:r>
              <a:rPr lang="en-US" sz="6400" kern="100" dirty="0">
                <a:effectLst/>
                <a:latin typeface="Times New Roman"/>
                <a:ea typeface="Calibri" panose="020F0502020204030204" pitchFamily="34" charset="0"/>
                <a:cs typeface="Times New Roman"/>
              </a:rPr>
              <a:t>the </a:t>
            </a:r>
            <a:r>
              <a:rPr lang="en-US" sz="6400" kern="100" dirty="0">
                <a:latin typeface="Times New Roman"/>
                <a:ea typeface="Calibri" panose="020F0502020204030204" pitchFamily="34" charset="0"/>
                <a:cs typeface="Times New Roman"/>
              </a:rPr>
              <a:t>overall user </a:t>
            </a:r>
            <a:r>
              <a:rPr lang="en-US" sz="6400" kern="100" dirty="0" smtClean="0">
                <a:latin typeface="Times New Roman"/>
                <a:ea typeface="Calibri" panose="020F0502020204030204" pitchFamily="34" charset="0"/>
                <a:cs typeface="Times New Roman"/>
              </a:rPr>
              <a:t>experience</a:t>
            </a:r>
            <a:r>
              <a:rPr lang="en-US" sz="800" dirty="0"/>
              <a:t/>
            </a:r>
            <a:br>
              <a:rPr lang="en-US" sz="800" dirty="0"/>
            </a:br>
            <a:endParaRPr lang="en-US" sz="800" dirty="0"/>
          </a:p>
          <a:p>
            <a:pPr marL="0" indent="0">
              <a:lnSpc>
                <a:spcPct val="90000"/>
              </a:lnSpc>
              <a:buNone/>
            </a:pPr>
            <a:endParaRPr lang="en-US" sz="800" kern="100" dirty="0">
              <a:effectLst/>
              <a:latin typeface="Times New Roman"/>
              <a:ea typeface="Calibri" panose="020F0502020204030204" pitchFamily="34" charset="0"/>
              <a:cs typeface="Times New Roman" panose="02020603050405020304" pitchFamily="18" charset="0"/>
            </a:endParaRPr>
          </a:p>
          <a:p>
            <a:pPr marL="0" indent="0">
              <a:lnSpc>
                <a:spcPct val="90000"/>
              </a:lnSpc>
              <a:buNone/>
            </a:pPr>
            <a:endParaRPr lang="en-IN" sz="800" dirty="0"/>
          </a:p>
        </p:txBody>
      </p:sp>
    </p:spTree>
    <p:extLst>
      <p:ext uri="{BB962C8B-B14F-4D97-AF65-F5344CB8AC3E}">
        <p14:creationId xmlns:p14="http://schemas.microsoft.com/office/powerpoint/2010/main" val="3460593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DC878D9A-77BE-4701-AE3D-EEFC53CD50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F643BE08-0ED1-4B73-AC6D-B7E26A59CD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956B2094-7FC0-45FC-BFED-3CB88CEE63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6BF3EAF5-48F5-C30D-2FDD-560B4945D1D3}"/>
              </a:ext>
            </a:extLst>
          </p:cNvPr>
          <p:cNvSpPr>
            <a:spLocks noGrp="1"/>
          </p:cNvSpPr>
          <p:nvPr>
            <p:ph type="title"/>
          </p:nvPr>
        </p:nvSpPr>
        <p:spPr>
          <a:xfrm>
            <a:off x="952108" y="954756"/>
            <a:ext cx="2730414" cy="4946003"/>
          </a:xfrm>
        </p:spPr>
        <p:txBody>
          <a:bodyPr>
            <a:normAutofit/>
          </a:bodyPr>
          <a:lstStyle/>
          <a:p>
            <a:r>
              <a:rPr lang="en-US" sz="3100">
                <a:solidFill>
                  <a:srgbClr val="FFFFFF"/>
                </a:solidFill>
                <a:latin typeface="Times New Roman"/>
                <a:cs typeface="Times New Roman"/>
              </a:rPr>
              <a:t>Server(Express)</a:t>
            </a:r>
            <a:endParaRPr lang="en-IN" sz="3100">
              <a:solidFill>
                <a:srgbClr val="FFFFFF"/>
              </a:solidFill>
              <a:latin typeface="Times New Roman"/>
              <a:cs typeface="Times New Roman"/>
            </a:endParaRPr>
          </a:p>
        </p:txBody>
      </p:sp>
      <p:sp>
        <p:nvSpPr>
          <p:cNvPr id="26" name="Rectangle 25">
            <a:extLst>
              <a:ext uri="{FF2B5EF4-FFF2-40B4-BE49-F238E27FC236}">
                <a16:creationId xmlns:a16="http://schemas.microsoft.com/office/drawing/2014/main" xmlns="" id="{07A4B640-BB7F-4272-A710-068DBA9F9A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8BCBF93F-E212-2327-86F4-68A2F7639852}"/>
              </a:ext>
            </a:extLst>
          </p:cNvPr>
          <p:cNvSpPr>
            <a:spLocks noGrp="1"/>
          </p:cNvSpPr>
          <p:nvPr>
            <p:ph idx="1"/>
          </p:nvPr>
        </p:nvSpPr>
        <p:spPr>
          <a:xfrm>
            <a:off x="5267934" y="622808"/>
            <a:ext cx="5953630" cy="5918200"/>
          </a:xfrm>
        </p:spPr>
        <p:txBody>
          <a:bodyPr anchor="ctr">
            <a:normAutofit fontScale="92500" lnSpcReduction="10000"/>
          </a:bodyPr>
          <a:lstStyle/>
          <a:p>
            <a:pPr>
              <a:lnSpc>
                <a:spcPct val="90000"/>
              </a:lnSpc>
              <a:buNone/>
            </a:pPr>
            <a:r>
              <a:rPr lang="en-US" sz="1500" b="1" dirty="0">
                <a:latin typeface="Times New Roman"/>
                <a:cs typeface="Times New Roman"/>
              </a:rPr>
              <a:t>Node.js:</a:t>
            </a:r>
            <a:endParaRPr lang="en-US" sz="1500" dirty="0">
              <a:latin typeface="Times New Roman"/>
              <a:cs typeface="Times New Roman"/>
            </a:endParaRPr>
          </a:p>
          <a:p>
            <a:pPr>
              <a:lnSpc>
                <a:spcPct val="150000"/>
              </a:lnSpc>
              <a:buNone/>
            </a:pPr>
            <a:r>
              <a:rPr lang="en-US" sz="1600" dirty="0">
                <a:latin typeface="Times New Roman"/>
                <a:cs typeface="Times New Roman"/>
              </a:rPr>
              <a:t>Node.js is a server-side JavaScript runtime environment designed to execute JavaScript code outside a web browser. Its key features include:</a:t>
            </a:r>
            <a:r>
              <a:rPr lang="en-US" sz="1600" dirty="0">
                <a:latin typeface="Times New Roman"/>
                <a:ea typeface="+mn-lt"/>
                <a:cs typeface="+mn-lt"/>
              </a:rPr>
              <a:t> </a:t>
            </a:r>
            <a:endParaRPr lang="en-US" sz="1600" dirty="0">
              <a:latin typeface="Times New Roman"/>
              <a:cs typeface="Times New Roman"/>
            </a:endParaRPr>
          </a:p>
          <a:p>
            <a:pPr marL="1828800" lvl="3" indent="-285750">
              <a:lnSpc>
                <a:spcPct val="90000"/>
              </a:lnSpc>
              <a:buSzPct val="114999"/>
            </a:pPr>
            <a:r>
              <a:rPr lang="en-US" sz="1500" b="1" dirty="0">
                <a:latin typeface="Times New Roman"/>
                <a:cs typeface="Times New Roman"/>
              </a:rPr>
              <a:t>Non-blocking I/O</a:t>
            </a:r>
            <a:endParaRPr lang="en-US" sz="1500" dirty="0">
              <a:latin typeface="Times New Roman"/>
              <a:cs typeface="Times New Roman"/>
            </a:endParaRPr>
          </a:p>
          <a:p>
            <a:pPr marL="1828800" lvl="3" indent="-285750">
              <a:lnSpc>
                <a:spcPct val="90000"/>
              </a:lnSpc>
              <a:buSzPct val="114999"/>
            </a:pPr>
            <a:r>
              <a:rPr lang="en-US" sz="1500" b="1" dirty="0">
                <a:latin typeface="Times New Roman"/>
                <a:cs typeface="Times New Roman"/>
              </a:rPr>
              <a:t>Vast Ecosystem (</a:t>
            </a:r>
            <a:r>
              <a:rPr lang="en-US" sz="1500" b="1" dirty="0" err="1">
                <a:latin typeface="Times New Roman"/>
                <a:cs typeface="Times New Roman"/>
              </a:rPr>
              <a:t>npm</a:t>
            </a:r>
            <a:r>
              <a:rPr lang="en-US" sz="1500" b="1" dirty="0">
                <a:latin typeface="Times New Roman"/>
                <a:cs typeface="Times New Roman"/>
              </a:rPr>
              <a:t>)</a:t>
            </a:r>
          </a:p>
          <a:p>
            <a:pPr marL="1828800" lvl="3" indent="-285750">
              <a:lnSpc>
                <a:spcPct val="90000"/>
              </a:lnSpc>
              <a:buSzPct val="114999"/>
            </a:pPr>
            <a:r>
              <a:rPr lang="en-US" sz="1500" b="1" dirty="0">
                <a:latin typeface="Times New Roman"/>
                <a:cs typeface="Times New Roman"/>
              </a:rPr>
              <a:t>JavaScript on Both Frontend and Backend</a:t>
            </a:r>
            <a:endParaRPr lang="en-US" sz="1500" dirty="0">
              <a:latin typeface="Times New Roman"/>
              <a:cs typeface="Times New Roman"/>
            </a:endParaRPr>
          </a:p>
          <a:p>
            <a:pPr lvl="3" indent="0">
              <a:lnSpc>
                <a:spcPct val="90000"/>
              </a:lnSpc>
              <a:buNone/>
            </a:pPr>
            <a:r>
              <a:rPr lang="en-US" sz="1500" dirty="0"/>
              <a:t/>
            </a:r>
            <a:br>
              <a:rPr lang="en-US" sz="1500" dirty="0"/>
            </a:br>
            <a:endParaRPr lang="en-US" sz="1500" dirty="0">
              <a:latin typeface="Times New Roman"/>
              <a:cs typeface="Times New Roman"/>
            </a:endParaRPr>
          </a:p>
          <a:p>
            <a:pPr lvl="3">
              <a:lnSpc>
                <a:spcPct val="90000"/>
              </a:lnSpc>
              <a:buNone/>
            </a:pPr>
            <a:r>
              <a:rPr lang="en-US" sz="1500" b="1" dirty="0">
                <a:latin typeface="Times New Roman"/>
                <a:cs typeface="Times New Roman"/>
              </a:rPr>
              <a:t>Express:</a:t>
            </a:r>
            <a:endParaRPr lang="en-US" sz="1500" dirty="0">
              <a:latin typeface="Times New Roman"/>
              <a:cs typeface="Times New Roman"/>
            </a:endParaRPr>
          </a:p>
          <a:p>
            <a:pPr lvl="3">
              <a:lnSpc>
                <a:spcPct val="150000"/>
              </a:lnSpc>
              <a:buNone/>
            </a:pPr>
            <a:r>
              <a:rPr lang="en-US" sz="1700" dirty="0">
                <a:latin typeface="Times New Roman"/>
                <a:cs typeface="Times New Roman"/>
              </a:rPr>
              <a:t>Express is a minimal and flexible Node.js web application framework that simplifies the process of building robust and scalable web applications. Key aspects of Express include</a:t>
            </a:r>
            <a:r>
              <a:rPr lang="en-US" sz="1700" dirty="0" smtClean="0">
                <a:latin typeface="Times New Roman"/>
                <a:cs typeface="Times New Roman"/>
              </a:rPr>
              <a:t>:</a:t>
            </a:r>
            <a:br>
              <a:rPr lang="en-US" sz="1700" dirty="0" smtClean="0">
                <a:latin typeface="Times New Roman"/>
                <a:cs typeface="Times New Roman"/>
              </a:rPr>
            </a:br>
            <a:endParaRPr lang="en-US" sz="1500" dirty="0">
              <a:latin typeface="Times New Roman"/>
              <a:cs typeface="Times New Roman"/>
            </a:endParaRPr>
          </a:p>
          <a:p>
            <a:pPr marL="2286000" lvl="4">
              <a:lnSpc>
                <a:spcPct val="90000"/>
              </a:lnSpc>
              <a:buSzPct val="114999"/>
            </a:pPr>
            <a:r>
              <a:rPr lang="en-US" sz="1500" b="1" dirty="0">
                <a:latin typeface="Times New Roman"/>
                <a:cs typeface="Times New Roman"/>
              </a:rPr>
              <a:t>Routing</a:t>
            </a:r>
            <a:endParaRPr lang="en-US" sz="1500" dirty="0">
              <a:latin typeface="Times New Roman"/>
              <a:cs typeface="Times New Roman"/>
            </a:endParaRPr>
          </a:p>
          <a:p>
            <a:pPr marL="2286000" lvl="4">
              <a:lnSpc>
                <a:spcPct val="90000"/>
              </a:lnSpc>
              <a:buSzPct val="114999"/>
            </a:pPr>
            <a:r>
              <a:rPr lang="en-US" sz="1500" b="1" dirty="0">
                <a:latin typeface="Times New Roman"/>
                <a:cs typeface="Times New Roman"/>
              </a:rPr>
              <a:t>Templating Engine Integration(EJS)</a:t>
            </a:r>
            <a:r>
              <a:rPr lang="en-US" sz="1500" dirty="0">
                <a:latin typeface="Times New Roman"/>
                <a:cs typeface="Times New Roman"/>
              </a:rPr>
              <a:t> </a:t>
            </a:r>
          </a:p>
          <a:p>
            <a:pPr marL="2286000" lvl="4">
              <a:lnSpc>
                <a:spcPct val="90000"/>
              </a:lnSpc>
              <a:buSzPct val="114999"/>
            </a:pPr>
            <a:r>
              <a:rPr lang="en-US" sz="1500" b="1" dirty="0">
                <a:latin typeface="Times New Roman"/>
                <a:cs typeface="Times New Roman"/>
              </a:rPr>
              <a:t>Error Handling(try ,catch ,throw)</a:t>
            </a:r>
            <a:endParaRPr lang="en-US" sz="1500" dirty="0">
              <a:latin typeface="Times New Roman"/>
              <a:cs typeface="Times New Roman"/>
            </a:endParaRPr>
          </a:p>
          <a:p>
            <a:pPr marL="0" indent="0">
              <a:lnSpc>
                <a:spcPct val="90000"/>
              </a:lnSpc>
              <a:buNone/>
            </a:pPr>
            <a:endParaRPr lang="en-US" sz="1500" dirty="0"/>
          </a:p>
          <a:p>
            <a:pPr marL="0" indent="0">
              <a:lnSpc>
                <a:spcPct val="90000"/>
              </a:lnSpc>
              <a:buNone/>
            </a:pPr>
            <a:endParaRPr lang="en-IN" sz="1500" dirty="0"/>
          </a:p>
        </p:txBody>
      </p:sp>
    </p:spTree>
    <p:extLst>
      <p:ext uri="{BB962C8B-B14F-4D97-AF65-F5344CB8AC3E}">
        <p14:creationId xmlns:p14="http://schemas.microsoft.com/office/powerpoint/2010/main" val="34249316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xmlns="" id="{E785E4C3-198F-9867-503F-4A2AE4246E34}"/>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7563BE43-A2AD-8CE6-E5A8-13FBB8B247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04C85E88-585A-8FE7-9C3B-5BA73A878B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26768067-152D-F495-3615-227EC650BB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FF9EC2BC-742F-93D9-A0E3-E381D46FBE48}"/>
              </a:ext>
            </a:extLst>
          </p:cNvPr>
          <p:cNvSpPr>
            <a:spLocks noGrp="1"/>
          </p:cNvSpPr>
          <p:nvPr>
            <p:ph type="title"/>
          </p:nvPr>
        </p:nvSpPr>
        <p:spPr>
          <a:xfrm>
            <a:off x="952108" y="954756"/>
            <a:ext cx="2730414" cy="4946003"/>
          </a:xfrm>
        </p:spPr>
        <p:txBody>
          <a:bodyPr>
            <a:normAutofit/>
          </a:bodyPr>
          <a:lstStyle/>
          <a:p>
            <a:r>
              <a:rPr lang="en-US" sz="3100" dirty="0">
                <a:solidFill>
                  <a:srgbClr val="FFFFFF"/>
                </a:solidFill>
                <a:latin typeface="Times New Roman"/>
                <a:cs typeface="Times New Roman"/>
              </a:rPr>
              <a:t>Database</a:t>
            </a:r>
            <a:br>
              <a:rPr lang="en-US" sz="3100" dirty="0">
                <a:solidFill>
                  <a:srgbClr val="FFFFFF"/>
                </a:solidFill>
                <a:latin typeface="Times New Roman"/>
                <a:cs typeface="Times New Roman"/>
              </a:rPr>
            </a:br>
            <a:r>
              <a:rPr lang="en-US" sz="3100" dirty="0">
                <a:solidFill>
                  <a:srgbClr val="FFFFFF"/>
                </a:solidFill>
                <a:latin typeface="Times New Roman"/>
                <a:cs typeface="Times New Roman"/>
              </a:rPr>
              <a:t>(MySQL)</a:t>
            </a:r>
            <a:endParaRPr lang="en-IN" sz="3100" dirty="0">
              <a:solidFill>
                <a:srgbClr val="FFFFFF"/>
              </a:solidFill>
              <a:latin typeface="Times New Roman"/>
              <a:cs typeface="Times New Roman"/>
            </a:endParaRPr>
          </a:p>
        </p:txBody>
      </p:sp>
      <p:sp>
        <p:nvSpPr>
          <p:cNvPr id="26" name="Rectangle 25">
            <a:extLst>
              <a:ext uri="{FF2B5EF4-FFF2-40B4-BE49-F238E27FC236}">
                <a16:creationId xmlns:a16="http://schemas.microsoft.com/office/drawing/2014/main" xmlns="" id="{1DB61390-192D-DAE3-CC35-BD6FD21D6F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8CD072F2-E59D-426F-7546-7E22A0F3A266}"/>
              </a:ext>
            </a:extLst>
          </p:cNvPr>
          <p:cNvSpPr>
            <a:spLocks noGrp="1"/>
          </p:cNvSpPr>
          <p:nvPr>
            <p:ph idx="1"/>
          </p:nvPr>
        </p:nvSpPr>
        <p:spPr>
          <a:xfrm>
            <a:off x="5140934" y="469900"/>
            <a:ext cx="5953630" cy="5405968"/>
          </a:xfrm>
        </p:spPr>
        <p:txBody>
          <a:bodyPr anchor="ctr">
            <a:normAutofit/>
          </a:bodyPr>
          <a:lstStyle/>
          <a:p>
            <a:pPr>
              <a:buNone/>
            </a:pPr>
            <a:r>
              <a:rPr lang="en-US" sz="1500" b="1" dirty="0">
                <a:latin typeface="system-ui"/>
                <a:cs typeface="Times New Roman"/>
              </a:rPr>
              <a:t>MySQL:</a:t>
            </a:r>
            <a:endParaRPr lang="en-US" dirty="0">
              <a:latin typeface="system-ui"/>
            </a:endParaRPr>
          </a:p>
          <a:p>
            <a:pPr>
              <a:lnSpc>
                <a:spcPct val="150000"/>
              </a:lnSpc>
              <a:buNone/>
            </a:pPr>
            <a:r>
              <a:rPr lang="en-US" sz="1500" dirty="0">
                <a:latin typeface="system-ui"/>
                <a:cs typeface="Times New Roman"/>
              </a:rPr>
              <a:t>MySQL is a popular open-source relational database management system (RDBMS) known for its reliability, scalability, and robust feature set. The choice of MySQL as the database management system for the inventory management system is driven by several factors:</a:t>
            </a:r>
            <a:endParaRPr lang="en-US" dirty="0">
              <a:latin typeface="system-ui"/>
            </a:endParaRPr>
          </a:p>
          <a:p>
            <a:pPr>
              <a:buNone/>
            </a:pPr>
            <a:r>
              <a:rPr lang="en-US" dirty="0"/>
              <a:t/>
            </a:r>
            <a:br>
              <a:rPr lang="en-US" dirty="0"/>
            </a:br>
            <a:endParaRPr lang="en-US" dirty="0"/>
          </a:p>
          <a:p>
            <a:pPr algn="just">
              <a:buSzPct val="114999"/>
            </a:pPr>
            <a:r>
              <a:rPr lang="en-US" sz="1500" b="1" dirty="0">
                <a:latin typeface="system-ui"/>
                <a:cs typeface="Times New Roman"/>
              </a:rPr>
              <a:t>Relational Structure</a:t>
            </a:r>
            <a:endParaRPr lang="en-US" dirty="0"/>
          </a:p>
          <a:p>
            <a:pPr algn="just">
              <a:buSzPct val="114999"/>
            </a:pPr>
            <a:r>
              <a:rPr lang="en-US" sz="1500" b="1" dirty="0">
                <a:latin typeface="system-ui"/>
                <a:cs typeface="Times New Roman"/>
              </a:rPr>
              <a:t>Data Integrity</a:t>
            </a:r>
            <a:endParaRPr lang="en-US" dirty="0"/>
          </a:p>
          <a:p>
            <a:pPr>
              <a:lnSpc>
                <a:spcPct val="90000"/>
              </a:lnSpc>
              <a:buNone/>
            </a:pPr>
            <a:endParaRPr lang="en-US" sz="1500" b="1" dirty="0">
              <a:latin typeface="Times New Roman"/>
              <a:cs typeface="Times New Roman"/>
            </a:endParaRPr>
          </a:p>
          <a:p>
            <a:pPr marL="0" indent="0">
              <a:lnSpc>
                <a:spcPct val="90000"/>
              </a:lnSpc>
              <a:buNone/>
            </a:pPr>
            <a:endParaRPr lang="en-US" sz="1500" dirty="0"/>
          </a:p>
          <a:p>
            <a:pPr marL="0" indent="0">
              <a:lnSpc>
                <a:spcPct val="90000"/>
              </a:lnSpc>
              <a:buNone/>
            </a:pPr>
            <a:endParaRPr lang="en-IN" sz="1500" dirty="0"/>
          </a:p>
        </p:txBody>
      </p:sp>
    </p:spTree>
    <p:extLst>
      <p:ext uri="{BB962C8B-B14F-4D97-AF65-F5344CB8AC3E}">
        <p14:creationId xmlns:p14="http://schemas.microsoft.com/office/powerpoint/2010/main" val="1054490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7575D7A7-3C36-4508-9BC6-70A93BD3C43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6934" y="0"/>
            <a:ext cx="12231160" cy="6856214"/>
            <a:chOff x="-16934" y="0"/>
            <a:chExt cx="12231160" cy="6856214"/>
          </a:xfrm>
        </p:grpSpPr>
        <p:pic>
          <p:nvPicPr>
            <p:cNvPr id="32" name="Picture 31">
              <a:extLst>
                <a:ext uri="{FF2B5EF4-FFF2-40B4-BE49-F238E27FC236}">
                  <a16:creationId xmlns:a16="http://schemas.microsoft.com/office/drawing/2014/main" xmlns="" id="{BC964A0D-06B7-4C16-AC9F-20ADDA8059EB}"/>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3" name="Rectangle 32">
              <a:extLst>
                <a:ext uri="{FF2B5EF4-FFF2-40B4-BE49-F238E27FC236}">
                  <a16:creationId xmlns:a16="http://schemas.microsoft.com/office/drawing/2014/main" xmlns="" id="{F5703F5C-55DF-45CD-BC3F-3BE8F10339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xmlns="" id="{A8C7134F-70F9-4826-A97E-9B39AEA08F5B}"/>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5" name="Picture 34">
              <a:extLst>
                <a:ext uri="{FF2B5EF4-FFF2-40B4-BE49-F238E27FC236}">
                  <a16:creationId xmlns:a16="http://schemas.microsoft.com/office/drawing/2014/main" xmlns="" id="{39351E73-B6DD-4B56-8EE9-C16B5711C46D}"/>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7" name="Straight Connector 36">
            <a:extLst>
              <a:ext uri="{FF2B5EF4-FFF2-40B4-BE49-F238E27FC236}">
                <a16:creationId xmlns:a16="http://schemas.microsoft.com/office/drawing/2014/main" xmlns="" id="{AE446D0E-6531-40B7-A182-FB860243977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9" name="Rectangle 38">
            <a:extLst>
              <a:ext uri="{FF2B5EF4-FFF2-40B4-BE49-F238E27FC236}">
                <a16:creationId xmlns:a16="http://schemas.microsoft.com/office/drawing/2014/main" xmlns="" id="{D59C2C63-D709-4949-9465-29A52CBEDD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0EFD2038-15D6-4003-8350-AFEC394EEF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920" y="1399880"/>
            <a:ext cx="780815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xmlns="" id="{8CF519C2-F6BE-41BE-A50E-54B98359C9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28332" y="1540931"/>
            <a:ext cx="7543802"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45" name="Group 44">
            <a:extLst>
              <a:ext uri="{FF2B5EF4-FFF2-40B4-BE49-F238E27FC236}">
                <a16:creationId xmlns:a16="http://schemas.microsoft.com/office/drawing/2014/main" xmlns="" id="{7767AD93-AD3E-4C62-97D5-E54E14B2EAD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3123631"/>
            <a:ext cx="12231160" cy="659658"/>
            <a:chOff x="-16934" y="3123631"/>
            <a:chExt cx="12231160" cy="659658"/>
          </a:xfrm>
        </p:grpSpPr>
        <p:sp>
          <p:nvSpPr>
            <p:cNvPr id="46" name="Rounded Rectangle 17">
              <a:extLst>
                <a:ext uri="{FF2B5EF4-FFF2-40B4-BE49-F238E27FC236}">
                  <a16:creationId xmlns:a16="http://schemas.microsoft.com/office/drawing/2014/main" xmlns="" id="{AA443E8D-EC07-4B8F-B370-2A1153F350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xmlns="" id="{841F0AA1-D12D-4FDB-BF66-D9398ED9303A}"/>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48" name="Rounded Rectangle 20">
              <a:extLst>
                <a:ext uri="{FF2B5EF4-FFF2-40B4-BE49-F238E27FC236}">
                  <a16:creationId xmlns:a16="http://schemas.microsoft.com/office/drawing/2014/main" xmlns="" id="{E2B949DE-0178-4942-80DE-811C1AA4FC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xmlns="" id="{284AA86D-EAE1-4E3F-A54C-7F1E390B6DF5}"/>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xmlns="" id="{8747EEAB-E48B-C29D-0C9D-96B26E8ED5E5}"/>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a:solidFill>
                  <a:schemeClr val="bg1"/>
                </a:solidFill>
              </a:rPr>
              <a:t>Project Snapshots</a:t>
            </a:r>
          </a:p>
        </p:txBody>
      </p:sp>
      <p:cxnSp>
        <p:nvCxnSpPr>
          <p:cNvPr id="51" name="Straight Connector 50">
            <a:extLst>
              <a:ext uri="{FF2B5EF4-FFF2-40B4-BE49-F238E27FC236}">
                <a16:creationId xmlns:a16="http://schemas.microsoft.com/office/drawing/2014/main" xmlns="" id="{0772CE55-4C36-44F1-A9BD-379BEB84317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44962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197</TotalTime>
  <Words>248</Words>
  <Application>Microsoft Office PowerPoint</Application>
  <PresentationFormat>Custom</PresentationFormat>
  <Paragraphs>74</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Organic</vt:lpstr>
      <vt:lpstr>PowerPoint Presentation</vt:lpstr>
      <vt:lpstr>Introduction</vt:lpstr>
      <vt:lpstr>Problem Statement</vt:lpstr>
      <vt:lpstr>Technologies Used</vt:lpstr>
      <vt:lpstr>Methodology</vt:lpstr>
      <vt:lpstr>Frontend (HTML, CSS, JavaScript)</vt:lpstr>
      <vt:lpstr>Server(Express)</vt:lpstr>
      <vt:lpstr>Database (MySQL)</vt:lpstr>
      <vt:lpstr>Project Snapshots</vt:lpstr>
      <vt:lpstr>Home page</vt:lpstr>
      <vt:lpstr>Show page</vt:lpstr>
      <vt:lpstr>New product page</vt:lpstr>
      <vt:lpstr>Sell product page</vt:lpstr>
      <vt:lpstr>Update product page</vt:lpstr>
      <vt:lpstr>Conclusion and Future work</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Divyansh Dhaundiyal</dc:creator>
  <cp:lastModifiedBy>AKSHAT_BISHT</cp:lastModifiedBy>
  <cp:revision>209</cp:revision>
  <dcterms:created xsi:type="dcterms:W3CDTF">2024-01-17T12:15:01Z</dcterms:created>
  <dcterms:modified xsi:type="dcterms:W3CDTF">2024-01-21T05:56:19Z</dcterms:modified>
</cp:coreProperties>
</file>